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72" r:id="rId2"/>
    <p:sldId id="274" r:id="rId3"/>
    <p:sldId id="310" r:id="rId4"/>
    <p:sldId id="275" r:id="rId5"/>
    <p:sldId id="259" r:id="rId6"/>
    <p:sldId id="260" r:id="rId7"/>
    <p:sldId id="261" r:id="rId8"/>
    <p:sldId id="284" r:id="rId9"/>
    <p:sldId id="285" r:id="rId10"/>
    <p:sldId id="313" r:id="rId11"/>
    <p:sldId id="808" r:id="rId12"/>
    <p:sldId id="809" r:id="rId13"/>
    <p:sldId id="418" r:id="rId14"/>
    <p:sldId id="419" r:id="rId15"/>
    <p:sldId id="432" r:id="rId16"/>
    <p:sldId id="383" r:id="rId17"/>
    <p:sldId id="384" r:id="rId18"/>
    <p:sldId id="385" r:id="rId19"/>
    <p:sldId id="335" r:id="rId20"/>
    <p:sldId id="314" r:id="rId21"/>
    <p:sldId id="315" r:id="rId22"/>
    <p:sldId id="316" r:id="rId23"/>
    <p:sldId id="317" r:id="rId24"/>
    <p:sldId id="318" r:id="rId25"/>
    <p:sldId id="319" r:id="rId26"/>
    <p:sldId id="290" r:id="rId27"/>
    <p:sldId id="291" r:id="rId28"/>
    <p:sldId id="292" r:id="rId29"/>
    <p:sldId id="293" r:id="rId30"/>
    <p:sldId id="334" r:id="rId31"/>
    <p:sldId id="288" r:id="rId32"/>
    <p:sldId id="803" r:id="rId33"/>
    <p:sldId id="804" r:id="rId34"/>
    <p:sldId id="805" r:id="rId35"/>
    <p:sldId id="806" r:id="rId36"/>
    <p:sldId id="807" r:id="rId37"/>
    <p:sldId id="294" r:id="rId38"/>
    <p:sldId id="295" r:id="rId39"/>
    <p:sldId id="296" r:id="rId40"/>
    <p:sldId id="297" r:id="rId41"/>
    <p:sldId id="298" r:id="rId42"/>
    <p:sldId id="299" r:id="rId43"/>
    <p:sldId id="300" r:id="rId44"/>
    <p:sldId id="304" r:id="rId45"/>
    <p:sldId id="312" r:id="rId46"/>
  </p:sldIdLst>
  <p:sldSz cx="9144000" cy="6858000" type="screen4x3"/>
  <p:notesSz cx="7099300" cy="10234613"/>
  <p:defaultTextStyle>
    <a:defPPr>
      <a:defRPr lang="zh-TW"/>
    </a:defPPr>
    <a:lvl1pPr algn="l" rtl="0" eaLnBrk="0" fontAlgn="base" hangingPunct="0">
      <a:spcBef>
        <a:spcPct val="0"/>
      </a:spcBef>
      <a:spcAft>
        <a:spcPct val="0"/>
      </a:spcAft>
      <a:defRPr kumimoji="1" kern="1200">
        <a:solidFill>
          <a:schemeClr val="tx1"/>
        </a:solidFill>
        <a:latin typeface="Times New Roman" charset="0"/>
        <a:ea typeface="新細明體" charset="-120"/>
        <a:cs typeface="+mn-cs"/>
      </a:defRPr>
    </a:lvl1pPr>
    <a:lvl2pPr marL="457200" algn="l" rtl="0" eaLnBrk="0" fontAlgn="base" hangingPunct="0">
      <a:spcBef>
        <a:spcPct val="0"/>
      </a:spcBef>
      <a:spcAft>
        <a:spcPct val="0"/>
      </a:spcAft>
      <a:defRPr kumimoji="1" kern="1200">
        <a:solidFill>
          <a:schemeClr val="tx1"/>
        </a:solidFill>
        <a:latin typeface="Times New Roman" charset="0"/>
        <a:ea typeface="新細明體" charset="-120"/>
        <a:cs typeface="+mn-cs"/>
      </a:defRPr>
    </a:lvl2pPr>
    <a:lvl3pPr marL="914400" algn="l" rtl="0" eaLnBrk="0" fontAlgn="base" hangingPunct="0">
      <a:spcBef>
        <a:spcPct val="0"/>
      </a:spcBef>
      <a:spcAft>
        <a:spcPct val="0"/>
      </a:spcAft>
      <a:defRPr kumimoji="1" kern="1200">
        <a:solidFill>
          <a:schemeClr val="tx1"/>
        </a:solidFill>
        <a:latin typeface="Times New Roman" charset="0"/>
        <a:ea typeface="新細明體" charset="-120"/>
        <a:cs typeface="+mn-cs"/>
      </a:defRPr>
    </a:lvl3pPr>
    <a:lvl4pPr marL="1371600" algn="l" rtl="0" eaLnBrk="0" fontAlgn="base" hangingPunct="0">
      <a:spcBef>
        <a:spcPct val="0"/>
      </a:spcBef>
      <a:spcAft>
        <a:spcPct val="0"/>
      </a:spcAft>
      <a:defRPr kumimoji="1" kern="1200">
        <a:solidFill>
          <a:schemeClr val="tx1"/>
        </a:solidFill>
        <a:latin typeface="Times New Roman" charset="0"/>
        <a:ea typeface="新細明體" charset="-120"/>
        <a:cs typeface="+mn-cs"/>
      </a:defRPr>
    </a:lvl4pPr>
    <a:lvl5pPr marL="1828800" algn="l" rtl="0" eaLnBrk="0" fontAlgn="base" hangingPunct="0">
      <a:spcBef>
        <a:spcPct val="0"/>
      </a:spcBef>
      <a:spcAft>
        <a:spcPct val="0"/>
      </a:spcAft>
      <a:defRPr kumimoji="1" kern="1200">
        <a:solidFill>
          <a:schemeClr val="tx1"/>
        </a:solidFill>
        <a:latin typeface="Times New Roman" charset="0"/>
        <a:ea typeface="新細明體" charset="-120"/>
        <a:cs typeface="+mn-cs"/>
      </a:defRPr>
    </a:lvl5pPr>
    <a:lvl6pPr marL="2286000" algn="l" defTabSz="914400" rtl="0" eaLnBrk="1" latinLnBrk="0" hangingPunct="1">
      <a:defRPr kumimoji="1" kern="1200">
        <a:solidFill>
          <a:schemeClr val="tx1"/>
        </a:solidFill>
        <a:latin typeface="Times New Roman" charset="0"/>
        <a:ea typeface="新細明體" charset="-120"/>
        <a:cs typeface="+mn-cs"/>
      </a:defRPr>
    </a:lvl6pPr>
    <a:lvl7pPr marL="2743200" algn="l" defTabSz="914400" rtl="0" eaLnBrk="1" latinLnBrk="0" hangingPunct="1">
      <a:defRPr kumimoji="1" kern="1200">
        <a:solidFill>
          <a:schemeClr val="tx1"/>
        </a:solidFill>
        <a:latin typeface="Times New Roman" charset="0"/>
        <a:ea typeface="新細明體" charset="-120"/>
        <a:cs typeface="+mn-cs"/>
      </a:defRPr>
    </a:lvl7pPr>
    <a:lvl8pPr marL="3200400" algn="l" defTabSz="914400" rtl="0" eaLnBrk="1" latinLnBrk="0" hangingPunct="1">
      <a:defRPr kumimoji="1" kern="1200">
        <a:solidFill>
          <a:schemeClr val="tx1"/>
        </a:solidFill>
        <a:latin typeface="Times New Roman" charset="0"/>
        <a:ea typeface="新細明體" charset="-120"/>
        <a:cs typeface="+mn-cs"/>
      </a:defRPr>
    </a:lvl8pPr>
    <a:lvl9pPr marL="3657600" algn="l" defTabSz="914400" rtl="0" eaLnBrk="1" latinLnBrk="0" hangingPunct="1">
      <a:defRPr kumimoji="1" kern="1200">
        <a:solidFill>
          <a:schemeClr val="tx1"/>
        </a:solidFill>
        <a:latin typeface="Times New Roman"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92225"/>
  </p:normalViewPr>
  <p:slideViewPr>
    <p:cSldViewPr snapToGrid="0">
      <p:cViewPr varScale="1">
        <p:scale>
          <a:sx n="63" d="100"/>
          <a:sy n="63" d="100"/>
        </p:scale>
        <p:origin x="1936"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defRPr sz="1200"/>
            </a:lvl1pPr>
          </a:lstStyle>
          <a:p>
            <a:pPr>
              <a:defRPr/>
            </a:pPr>
            <a:endParaRPr lang="zh-TW" altLang="en-US"/>
          </a:p>
        </p:txBody>
      </p:sp>
      <p:sp>
        <p:nvSpPr>
          <p:cNvPr id="3" name="日期版面配置區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defRPr sz="1200"/>
            </a:lvl1pPr>
          </a:lstStyle>
          <a:p>
            <a:pPr>
              <a:defRPr/>
            </a:pPr>
            <a:fld id="{E0DAB3C2-4B21-DD4B-9F60-04D18A6B43F6}" type="datetimeFigureOut">
              <a:rPr lang="zh-TW" altLang="en-US"/>
              <a:pPr>
                <a:defRPr/>
              </a:pPr>
              <a:t>2021/9/10</a:t>
            </a:fld>
            <a:endParaRPr lang="zh-TW" altLang="en-US"/>
          </a:p>
        </p:txBody>
      </p:sp>
      <p:sp>
        <p:nvSpPr>
          <p:cNvPr id="4" name="頁尾版面配置區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defRPr sz="1200"/>
            </a:lvl1pPr>
          </a:lstStyle>
          <a:p>
            <a:pPr>
              <a:defRPr/>
            </a:pPr>
            <a:endParaRPr lang="zh-TW" altLang="en-US"/>
          </a:p>
        </p:txBody>
      </p:sp>
      <p:sp>
        <p:nvSpPr>
          <p:cNvPr id="5" name="投影片編號版面配置區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hangingPunct="1">
              <a:defRPr sz="1200"/>
            </a:lvl1pPr>
          </a:lstStyle>
          <a:p>
            <a:pPr>
              <a:defRPr/>
            </a:pPr>
            <a:fld id="{3A57C33C-F892-7347-9FA5-6EEE42F78981}" type="slidenum">
              <a:rPr lang="zh-TW" altLang="en-US"/>
              <a:pPr>
                <a:defRPr/>
              </a:pPr>
              <a:t>‹#›</a:t>
            </a:fld>
            <a:endParaRPr lang="zh-TW" altLang="en-US"/>
          </a:p>
        </p:txBody>
      </p:sp>
    </p:spTree>
    <p:extLst>
      <p:ext uri="{BB962C8B-B14F-4D97-AF65-F5344CB8AC3E}">
        <p14:creationId xmlns:p14="http://schemas.microsoft.com/office/powerpoint/2010/main" val="959900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新細明體" pitchFamily="18" charset="-120"/>
                <a:cs typeface="+mn-cs"/>
              </a:defRPr>
            </a:lvl1pPr>
          </a:lstStyle>
          <a:p>
            <a:pPr>
              <a:defRPr/>
            </a:pPr>
            <a:endParaRPr lang="en-US" altLang="zh-TW"/>
          </a:p>
        </p:txBody>
      </p:sp>
      <p:sp>
        <p:nvSpPr>
          <p:cNvPr id="13315"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新細明體" pitchFamily="18" charset="-120"/>
                <a:cs typeface="+mn-cs"/>
              </a:defRPr>
            </a:lvl1pPr>
          </a:lstStyle>
          <a:p>
            <a:pPr>
              <a:defRPr/>
            </a:pPr>
            <a:endParaRPr lang="en-US" altLang="zh-TW"/>
          </a:p>
        </p:txBody>
      </p:sp>
      <p:sp>
        <p:nvSpPr>
          <p:cNvPr id="15364"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331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13318"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新細明體" pitchFamily="18" charset="-120"/>
                <a:cs typeface="+mn-cs"/>
              </a:defRPr>
            </a:lvl1pPr>
          </a:lstStyle>
          <a:p>
            <a:pPr>
              <a:defRPr/>
            </a:pPr>
            <a:endParaRPr lang="en-US" altLang="zh-TW"/>
          </a:p>
        </p:txBody>
      </p:sp>
      <p:sp>
        <p:nvSpPr>
          <p:cNvPr id="13319"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pPr>
              <a:defRPr/>
            </a:pPr>
            <a:fld id="{53A014C8-71BD-5645-9771-FE6CF4CDB795}" type="slidenum">
              <a:rPr lang="en-US" altLang="zh-TW"/>
              <a:pPr>
                <a:defRPr/>
              </a:pPr>
              <a:t>‹#›</a:t>
            </a:fld>
            <a:endParaRPr lang="en-US" altLang="zh-TW"/>
          </a:p>
        </p:txBody>
      </p:sp>
    </p:spTree>
    <p:extLst>
      <p:ext uri="{BB962C8B-B14F-4D97-AF65-F5344CB8AC3E}">
        <p14:creationId xmlns:p14="http://schemas.microsoft.com/office/powerpoint/2010/main" val="83070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新細明體" charset="0"/>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393607F-8D4D-6541-AA44-F8EF817D190D}" type="slidenum">
              <a:rPr kumimoji="1" lang="zh-TW" altLang="en-US" smtClean="0"/>
              <a:t>17</a:t>
            </a:fld>
            <a:endParaRPr kumimoji="1" lang="zh-TW" altLang="en-US"/>
          </a:p>
        </p:txBody>
      </p:sp>
    </p:spTree>
    <p:extLst>
      <p:ext uri="{BB962C8B-B14F-4D97-AF65-F5344CB8AC3E}">
        <p14:creationId xmlns:p14="http://schemas.microsoft.com/office/powerpoint/2010/main" val="175541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投影片圖像版面配置區 1"/>
          <p:cNvSpPr>
            <a:spLocks noGrp="1" noRot="1" noChangeAspect="1" noTextEdit="1"/>
          </p:cNvSpPr>
          <p:nvPr>
            <p:ph type="sldImg"/>
          </p:nvPr>
        </p:nvSpPr>
        <p:spPr>
          <a:xfrm>
            <a:off x="992188" y="768350"/>
            <a:ext cx="5114925" cy="3836988"/>
          </a:xfrm>
          <a:ln/>
        </p:spPr>
      </p:sp>
      <p:sp>
        <p:nvSpPr>
          <p:cNvPr id="40962" name="備忘稿版面配置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zh-TW" altLang="en-US">
              <a:ea typeface="新細明體" charset="-120"/>
            </a:endParaRPr>
          </a:p>
        </p:txBody>
      </p:sp>
      <p:sp>
        <p:nvSpPr>
          <p:cNvPr id="40963" name="投影片編號版面配置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kumimoji="1">
                <a:solidFill>
                  <a:schemeClr val="tx1"/>
                </a:solidFill>
                <a:latin typeface="Times New Roman" charset="0"/>
                <a:ea typeface="新細明體" charset="-120"/>
              </a:defRPr>
            </a:lvl1pPr>
            <a:lvl2pPr marL="742950" indent="-285750" defTabSz="990600">
              <a:defRPr kumimoji="1">
                <a:solidFill>
                  <a:schemeClr val="tx1"/>
                </a:solidFill>
                <a:latin typeface="Times New Roman" charset="0"/>
                <a:ea typeface="新細明體" charset="-120"/>
              </a:defRPr>
            </a:lvl2pPr>
            <a:lvl3pPr marL="1143000" indent="-228600" defTabSz="990600">
              <a:defRPr kumimoji="1">
                <a:solidFill>
                  <a:schemeClr val="tx1"/>
                </a:solidFill>
                <a:latin typeface="Times New Roman" charset="0"/>
                <a:ea typeface="新細明體" charset="-120"/>
              </a:defRPr>
            </a:lvl3pPr>
            <a:lvl4pPr marL="1600200" indent="-228600" defTabSz="990600">
              <a:defRPr kumimoji="1">
                <a:solidFill>
                  <a:schemeClr val="tx1"/>
                </a:solidFill>
                <a:latin typeface="Times New Roman" charset="0"/>
                <a:ea typeface="新細明體" charset="-120"/>
              </a:defRPr>
            </a:lvl4pPr>
            <a:lvl5pPr marL="2057400" indent="-228600" defTabSz="990600">
              <a:defRPr kumimoji="1">
                <a:solidFill>
                  <a:schemeClr val="tx1"/>
                </a:solidFill>
                <a:latin typeface="Times New Roman" charset="0"/>
                <a:ea typeface="新細明體" charset="-120"/>
              </a:defRPr>
            </a:lvl5pPr>
            <a:lvl6pPr marL="2514600" indent="-228600" defTabSz="990600" eaLnBrk="0" fontAlgn="base" hangingPunct="0">
              <a:spcBef>
                <a:spcPct val="0"/>
              </a:spcBef>
              <a:spcAft>
                <a:spcPct val="0"/>
              </a:spcAft>
              <a:defRPr kumimoji="1">
                <a:solidFill>
                  <a:schemeClr val="tx1"/>
                </a:solidFill>
                <a:latin typeface="Times New Roman" charset="0"/>
                <a:ea typeface="新細明體" charset="-120"/>
              </a:defRPr>
            </a:lvl6pPr>
            <a:lvl7pPr marL="2971800" indent="-228600" defTabSz="990600" eaLnBrk="0" fontAlgn="base" hangingPunct="0">
              <a:spcBef>
                <a:spcPct val="0"/>
              </a:spcBef>
              <a:spcAft>
                <a:spcPct val="0"/>
              </a:spcAft>
              <a:defRPr kumimoji="1">
                <a:solidFill>
                  <a:schemeClr val="tx1"/>
                </a:solidFill>
                <a:latin typeface="Times New Roman" charset="0"/>
                <a:ea typeface="新細明體" charset="-120"/>
              </a:defRPr>
            </a:lvl7pPr>
            <a:lvl8pPr marL="3429000" indent="-228600" defTabSz="990600" eaLnBrk="0" fontAlgn="base" hangingPunct="0">
              <a:spcBef>
                <a:spcPct val="0"/>
              </a:spcBef>
              <a:spcAft>
                <a:spcPct val="0"/>
              </a:spcAft>
              <a:defRPr kumimoji="1">
                <a:solidFill>
                  <a:schemeClr val="tx1"/>
                </a:solidFill>
                <a:latin typeface="Times New Roman" charset="0"/>
                <a:ea typeface="新細明體" charset="-120"/>
              </a:defRPr>
            </a:lvl8pPr>
            <a:lvl9pPr marL="3886200" indent="-228600" defTabSz="990600" eaLnBrk="0" fontAlgn="base" hangingPunct="0">
              <a:spcBef>
                <a:spcPct val="0"/>
              </a:spcBef>
              <a:spcAft>
                <a:spcPct val="0"/>
              </a:spcAft>
              <a:defRPr kumimoji="1">
                <a:solidFill>
                  <a:schemeClr val="tx1"/>
                </a:solidFill>
                <a:latin typeface="Times New Roman" charset="0"/>
                <a:ea typeface="新細明體" charset="-120"/>
              </a:defRPr>
            </a:lvl9pPr>
          </a:lstStyle>
          <a:p>
            <a:fld id="{AC76A7C0-6219-0C4D-BBE6-05DB6057A9B8}" type="slidenum">
              <a:rPr lang="en-US" altLang="zh-TW">
                <a:latin typeface="Arial" charset="0"/>
              </a:rPr>
              <a:pPr/>
              <a:t>29</a:t>
            </a:fld>
            <a:endParaRPr lang="en-US" altLang="zh-TW">
              <a:latin typeface="Arial" charset="0"/>
            </a:endParaRPr>
          </a:p>
        </p:txBody>
      </p:sp>
    </p:spTree>
    <p:extLst>
      <p:ext uri="{BB962C8B-B14F-4D97-AF65-F5344CB8AC3E}">
        <p14:creationId xmlns:p14="http://schemas.microsoft.com/office/powerpoint/2010/main" val="177564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2C6130AB-AC60-DC48-8E5F-1B8F70A37FE1}" type="slidenum">
              <a:rPr lang="en-US" altLang="zh-TW"/>
              <a:pPr>
                <a:defRPr/>
              </a:pPr>
              <a:t>‹#›</a:t>
            </a:fld>
            <a:endParaRPr lang="en-US" altLang="zh-TW"/>
          </a:p>
        </p:txBody>
      </p:sp>
    </p:spTree>
    <p:extLst>
      <p:ext uri="{BB962C8B-B14F-4D97-AF65-F5344CB8AC3E}">
        <p14:creationId xmlns:p14="http://schemas.microsoft.com/office/powerpoint/2010/main" val="90675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4A914902-FF30-1C43-9AC5-DDA5B5C27329}" type="slidenum">
              <a:rPr lang="en-US" altLang="zh-TW"/>
              <a:pPr>
                <a:defRPr/>
              </a:pPr>
              <a:t>‹#›</a:t>
            </a:fld>
            <a:endParaRPr lang="en-US" altLang="zh-TW"/>
          </a:p>
        </p:txBody>
      </p:sp>
    </p:spTree>
    <p:extLst>
      <p:ext uri="{BB962C8B-B14F-4D97-AF65-F5344CB8AC3E}">
        <p14:creationId xmlns:p14="http://schemas.microsoft.com/office/powerpoint/2010/main" val="229177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34132514-08D6-654C-B3B3-029187261795}" type="slidenum">
              <a:rPr lang="en-US" altLang="zh-TW"/>
              <a:pPr>
                <a:defRPr/>
              </a:pPr>
              <a:t>‹#›</a:t>
            </a:fld>
            <a:endParaRPr lang="en-US" altLang="zh-TW"/>
          </a:p>
        </p:txBody>
      </p:sp>
    </p:spTree>
    <p:extLst>
      <p:ext uri="{BB962C8B-B14F-4D97-AF65-F5344CB8AC3E}">
        <p14:creationId xmlns:p14="http://schemas.microsoft.com/office/powerpoint/2010/main" val="1341021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600200"/>
            <a:ext cx="4038600" cy="21859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938588"/>
            <a:ext cx="4038600" cy="21875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a:ln/>
        </p:spPr>
        <p:txBody>
          <a:bodyPr/>
          <a:lstStyle>
            <a:lvl1pPr>
              <a:defRPr/>
            </a:lvl1pPr>
          </a:lstStyle>
          <a:p>
            <a:pPr>
              <a:defRPr/>
            </a:pPr>
            <a:fld id="{C8D9F805-45A3-F048-BB34-A50E5CB33075}" type="slidenum">
              <a:rPr lang="en-US" altLang="zh-TW"/>
              <a:pPr>
                <a:defRPr/>
              </a:pPr>
              <a:t>‹#›</a:t>
            </a:fld>
            <a:endParaRPr lang="en-US" altLang="zh-TW"/>
          </a:p>
        </p:txBody>
      </p:sp>
    </p:spTree>
    <p:extLst>
      <p:ext uri="{BB962C8B-B14F-4D97-AF65-F5344CB8AC3E}">
        <p14:creationId xmlns:p14="http://schemas.microsoft.com/office/powerpoint/2010/main" val="704046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150938" y="617538"/>
            <a:ext cx="7793037"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1182688" y="2017713"/>
            <a:ext cx="3810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145088" y="2017713"/>
            <a:ext cx="38100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dt" sz="half" idx="10"/>
          </p:nvPr>
        </p:nvSpPr>
        <p:spPr/>
        <p:txBody>
          <a:bodyPr/>
          <a:lstStyle>
            <a:lvl1pPr>
              <a:defRPr>
                <a:ea typeface="新細明體" charset="-120"/>
              </a:defRPr>
            </a:lvl1pPr>
          </a:lstStyle>
          <a:p>
            <a:pPr>
              <a:defRPr/>
            </a:pPr>
            <a:fld id="{8021BA02-8E22-B84C-A8E6-0BB7B70274CA}" type="datetime1">
              <a:rPr lang="zh-TW" altLang="en-US"/>
              <a:pPr>
                <a:defRPr/>
              </a:pPr>
              <a:t>2021/9/10</a:t>
            </a:fld>
            <a:endParaRPr lang="en-US" altLang="zh-TW"/>
          </a:p>
        </p:txBody>
      </p:sp>
      <p:sp>
        <p:nvSpPr>
          <p:cNvPr id="6" name="Rectangle 12"/>
          <p:cNvSpPr>
            <a:spLocks noGrp="1" noChangeArrowheads="1"/>
          </p:cNvSpPr>
          <p:nvPr>
            <p:ph type="ftr" sz="quarter" idx="11"/>
          </p:nvPr>
        </p:nvSpPr>
        <p:spPr/>
        <p:txBody>
          <a:bodyPr/>
          <a:lstStyle>
            <a:lvl1pPr>
              <a:defRPr/>
            </a:lvl1pPr>
          </a:lstStyle>
          <a:p>
            <a:pPr>
              <a:defRPr/>
            </a:pPr>
            <a:endParaRPr lang="zh-TW" altLang="zh-TW"/>
          </a:p>
        </p:txBody>
      </p:sp>
    </p:spTree>
    <p:extLst>
      <p:ext uri="{BB962C8B-B14F-4D97-AF65-F5344CB8AC3E}">
        <p14:creationId xmlns:p14="http://schemas.microsoft.com/office/powerpoint/2010/main" val="27642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18F3150A-619A-4349-A31C-1CC4D33B4905}" type="slidenum">
              <a:rPr lang="en-US" altLang="zh-TW"/>
              <a:pPr>
                <a:defRPr/>
              </a:pPr>
              <a:t>‹#›</a:t>
            </a:fld>
            <a:endParaRPr lang="en-US" altLang="zh-TW"/>
          </a:p>
        </p:txBody>
      </p:sp>
    </p:spTree>
    <p:extLst>
      <p:ext uri="{BB962C8B-B14F-4D97-AF65-F5344CB8AC3E}">
        <p14:creationId xmlns:p14="http://schemas.microsoft.com/office/powerpoint/2010/main" val="1420584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a:ln/>
        </p:spPr>
        <p:txBody>
          <a:bodyPr/>
          <a:lstStyle>
            <a:lvl1pPr>
              <a:defRPr/>
            </a:lvl1pPr>
          </a:lstStyle>
          <a:p>
            <a:pPr>
              <a:defRPr/>
            </a:pPr>
            <a:fld id="{815BEBDA-ACC7-A94B-8D71-D1BAD4A3D1B2}" type="slidenum">
              <a:rPr lang="en-US" altLang="zh-TW"/>
              <a:pPr>
                <a:defRPr/>
              </a:pPr>
              <a:t>‹#›</a:t>
            </a:fld>
            <a:endParaRPr lang="en-US" altLang="zh-TW"/>
          </a:p>
        </p:txBody>
      </p:sp>
    </p:spTree>
    <p:extLst>
      <p:ext uri="{BB962C8B-B14F-4D97-AF65-F5344CB8AC3E}">
        <p14:creationId xmlns:p14="http://schemas.microsoft.com/office/powerpoint/2010/main" val="3507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29308A4E-1983-9148-B1AE-CDB201B78B6F}" type="slidenum">
              <a:rPr lang="en-US" altLang="zh-TW"/>
              <a:pPr>
                <a:defRPr/>
              </a:pPr>
              <a:t>‹#›</a:t>
            </a:fld>
            <a:endParaRPr lang="en-US" altLang="zh-TW"/>
          </a:p>
        </p:txBody>
      </p:sp>
    </p:spTree>
    <p:extLst>
      <p:ext uri="{BB962C8B-B14F-4D97-AF65-F5344CB8AC3E}">
        <p14:creationId xmlns:p14="http://schemas.microsoft.com/office/powerpoint/2010/main" val="1103291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9" name="Rectangle 6"/>
          <p:cNvSpPr>
            <a:spLocks noGrp="1" noChangeArrowheads="1"/>
          </p:cNvSpPr>
          <p:nvPr>
            <p:ph type="sldNum" sz="quarter" idx="12"/>
          </p:nvPr>
        </p:nvSpPr>
        <p:spPr>
          <a:ln/>
        </p:spPr>
        <p:txBody>
          <a:bodyPr/>
          <a:lstStyle>
            <a:lvl1pPr>
              <a:defRPr/>
            </a:lvl1pPr>
          </a:lstStyle>
          <a:p>
            <a:pPr>
              <a:defRPr/>
            </a:pPr>
            <a:fld id="{50CE1DE1-14F3-074F-A312-054EC4E89CDF}" type="slidenum">
              <a:rPr lang="en-US" altLang="zh-TW"/>
              <a:pPr>
                <a:defRPr/>
              </a:pPr>
              <a:t>‹#›</a:t>
            </a:fld>
            <a:endParaRPr lang="en-US" altLang="zh-TW"/>
          </a:p>
        </p:txBody>
      </p:sp>
    </p:spTree>
    <p:extLst>
      <p:ext uri="{BB962C8B-B14F-4D97-AF65-F5344CB8AC3E}">
        <p14:creationId xmlns:p14="http://schemas.microsoft.com/office/powerpoint/2010/main" val="164765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5" name="Rectangle 6"/>
          <p:cNvSpPr>
            <a:spLocks noGrp="1" noChangeArrowheads="1"/>
          </p:cNvSpPr>
          <p:nvPr>
            <p:ph type="sldNum" sz="quarter" idx="12"/>
          </p:nvPr>
        </p:nvSpPr>
        <p:spPr>
          <a:ln/>
        </p:spPr>
        <p:txBody>
          <a:bodyPr/>
          <a:lstStyle>
            <a:lvl1pPr>
              <a:defRPr/>
            </a:lvl1pPr>
          </a:lstStyle>
          <a:p>
            <a:pPr>
              <a:defRPr/>
            </a:pPr>
            <a:fld id="{F7DC0207-E986-AF4A-A09F-349F7759DB25}" type="slidenum">
              <a:rPr lang="en-US" altLang="zh-TW"/>
              <a:pPr>
                <a:defRPr/>
              </a:pPr>
              <a:t>‹#›</a:t>
            </a:fld>
            <a:endParaRPr lang="en-US" altLang="zh-TW"/>
          </a:p>
        </p:txBody>
      </p:sp>
    </p:spTree>
    <p:extLst>
      <p:ext uri="{BB962C8B-B14F-4D97-AF65-F5344CB8AC3E}">
        <p14:creationId xmlns:p14="http://schemas.microsoft.com/office/powerpoint/2010/main" val="40676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4" name="Rectangle 6"/>
          <p:cNvSpPr>
            <a:spLocks noGrp="1" noChangeArrowheads="1"/>
          </p:cNvSpPr>
          <p:nvPr>
            <p:ph type="sldNum" sz="quarter" idx="12"/>
          </p:nvPr>
        </p:nvSpPr>
        <p:spPr>
          <a:ln/>
        </p:spPr>
        <p:txBody>
          <a:bodyPr/>
          <a:lstStyle>
            <a:lvl1pPr>
              <a:defRPr/>
            </a:lvl1pPr>
          </a:lstStyle>
          <a:p>
            <a:pPr>
              <a:defRPr/>
            </a:pPr>
            <a:fld id="{8441B682-8642-C446-90A1-4C251E9B30E8}" type="slidenum">
              <a:rPr lang="en-US" altLang="zh-TW"/>
              <a:pPr>
                <a:defRPr/>
              </a:pPr>
              <a:t>‹#›</a:t>
            </a:fld>
            <a:endParaRPr lang="en-US" altLang="zh-TW"/>
          </a:p>
        </p:txBody>
      </p:sp>
    </p:spTree>
    <p:extLst>
      <p:ext uri="{BB962C8B-B14F-4D97-AF65-F5344CB8AC3E}">
        <p14:creationId xmlns:p14="http://schemas.microsoft.com/office/powerpoint/2010/main" val="105598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E1A59CEB-C2E0-2A4F-9BF6-18FA8EC10B60}" type="slidenum">
              <a:rPr lang="en-US" altLang="zh-TW"/>
              <a:pPr>
                <a:defRPr/>
              </a:pPr>
              <a:t>‹#›</a:t>
            </a:fld>
            <a:endParaRPr lang="en-US" altLang="zh-TW"/>
          </a:p>
        </p:txBody>
      </p:sp>
    </p:spTree>
    <p:extLst>
      <p:ext uri="{BB962C8B-B14F-4D97-AF65-F5344CB8AC3E}">
        <p14:creationId xmlns:p14="http://schemas.microsoft.com/office/powerpoint/2010/main" val="108765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p:cNvSpPr>
            <a:spLocks noGrp="1" noChangeArrowheads="1"/>
          </p:cNvSpPr>
          <p:nvPr>
            <p:ph type="sldNum" sz="quarter" idx="12"/>
          </p:nvPr>
        </p:nvSpPr>
        <p:spPr>
          <a:ln/>
        </p:spPr>
        <p:txBody>
          <a:bodyPr/>
          <a:lstStyle>
            <a:lvl1pPr>
              <a:defRPr/>
            </a:lvl1pPr>
          </a:lstStyle>
          <a:p>
            <a:pPr>
              <a:defRPr/>
            </a:pPr>
            <a:fld id="{F7864A18-5908-324B-9784-D806EA95FB43}" type="slidenum">
              <a:rPr lang="en-US" altLang="zh-TW"/>
              <a:pPr>
                <a:defRPr/>
              </a:pPr>
              <a:t>‹#›</a:t>
            </a:fld>
            <a:endParaRPr lang="en-US" altLang="zh-TW"/>
          </a:p>
        </p:txBody>
      </p:sp>
    </p:spTree>
    <p:extLst>
      <p:ext uri="{BB962C8B-B14F-4D97-AF65-F5344CB8AC3E}">
        <p14:creationId xmlns:p14="http://schemas.microsoft.com/office/powerpoint/2010/main" val="87474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新細明體" pitchFamily="18" charset="-120"/>
                <a:cs typeface="+mn-cs"/>
              </a:defRPr>
            </a:lvl1pPr>
          </a:lstStyle>
          <a:p>
            <a:pPr>
              <a:defRPr/>
            </a:pPr>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新細明體" pitchFamily="18" charset="-120"/>
                <a:cs typeface="+mn-cs"/>
              </a:defRPr>
            </a:lvl1pPr>
          </a:lstStyle>
          <a:p>
            <a:pPr>
              <a:defRPr/>
            </a:pPr>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charset="0"/>
              </a:defRPr>
            </a:lvl1pPr>
          </a:lstStyle>
          <a:p>
            <a:pPr>
              <a:defRPr/>
            </a:pPr>
            <a:fld id="{3B0ED0DD-C95D-A94F-86D1-A626A0034485}"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ctr" rtl="0" eaLnBrk="0" fontAlgn="base" hangingPunct="0">
        <a:spcBef>
          <a:spcPct val="0"/>
        </a:spcBef>
        <a:spcAft>
          <a:spcPct val="0"/>
        </a:spcAft>
        <a:defRPr kumimoji="1" sz="4400">
          <a:solidFill>
            <a:schemeClr val="tx2"/>
          </a:solidFill>
          <a:latin typeface="+mj-lt"/>
          <a:ea typeface="+mj-ea"/>
          <a:cs typeface="新細明體" charset="0"/>
        </a:defRPr>
      </a:lvl1pPr>
      <a:lvl2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2pPr>
      <a:lvl3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3pPr>
      <a:lvl4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4pPr>
      <a:lvl5pPr algn="ctr" rtl="0" eaLnBrk="0" fontAlgn="base" hangingPunct="0">
        <a:spcBef>
          <a:spcPct val="0"/>
        </a:spcBef>
        <a:spcAft>
          <a:spcPct val="0"/>
        </a:spcAft>
        <a:defRPr kumimoji="1" sz="4400">
          <a:solidFill>
            <a:schemeClr val="tx2"/>
          </a:solidFill>
          <a:latin typeface="Arial" charset="0"/>
          <a:ea typeface="新細明體" pitchFamily="18" charset="-120"/>
          <a:cs typeface="新細明體" charset="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新細明體" charset="0"/>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acm.org/turing-award-50" TargetMode="External"/><Relationship Id="rId2" Type="http://schemas.openxmlformats.org/officeDocument/2006/relationships/hyperlink" Target="http://www.turing.org.uk/"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awards.acm.org/homepage.cfm?awd=140"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awards.acm.org/homepage.cfm?awd=14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awards.acm.org/homepage.cfm?awd=14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5" Type="http://schemas.openxmlformats.org/officeDocument/2006/relationships/hyperlink" Target="http://www.nicesoftsearch.com/bio.html" TargetMode="External"/><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jstor.org/discover/10.2307/2312726?uid=3737496&amp;uid=2&amp;uid=4&amp;sid=21102592755391" TargetMode="External"/><Relationship Id="rId2" Type="http://schemas.openxmlformats.org/officeDocument/2006/relationships/hyperlink" Target="http://dl.acm.org/citation.cfm?id=359342" TargetMode="Externa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ctrTitle"/>
          </p:nvPr>
        </p:nvSpPr>
        <p:spPr>
          <a:xfrm>
            <a:off x="685800" y="892175"/>
            <a:ext cx="8053388" cy="4949825"/>
          </a:xfrm>
        </p:spPr>
        <p:txBody>
          <a:bodyPr/>
          <a:lstStyle/>
          <a:p>
            <a:pPr eaLnBrk="1" hangingPunct="1">
              <a:spcBef>
                <a:spcPct val="100000"/>
              </a:spcBef>
            </a:pPr>
            <a:r>
              <a:rPr lang="en-US" altLang="zh-TW" sz="3200" b="1" i="1" dirty="0">
                <a:latin typeface="Times New Roman" charset="0"/>
                <a:ea typeface="標楷體" charset="-120"/>
              </a:rPr>
              <a:t>Advanced Computer Algorithms</a:t>
            </a:r>
            <a:r>
              <a:rPr lang="en-US" altLang="zh-TW" sz="3200" dirty="0">
                <a:latin typeface="Times New Roman" charset="0"/>
                <a:ea typeface="標楷體" charset="-120"/>
              </a:rPr>
              <a:t> (3Hrs/Week)</a:t>
            </a:r>
            <a:br>
              <a:rPr lang="en-US" altLang="zh-TW" sz="3200" dirty="0">
                <a:latin typeface="Times New Roman" charset="0"/>
                <a:ea typeface="標楷體" charset="-120"/>
              </a:rPr>
            </a:br>
            <a:br>
              <a:rPr lang="en-US" altLang="zh-TW" sz="3200" dirty="0">
                <a:latin typeface="Times New Roman" charset="0"/>
                <a:ea typeface="標楷體" charset="-120"/>
              </a:rPr>
            </a:br>
            <a:br>
              <a:rPr lang="en-US" altLang="zh-TW" sz="3200" dirty="0">
                <a:latin typeface="Times New Roman" charset="0"/>
                <a:ea typeface="標楷體" charset="-120"/>
              </a:rPr>
            </a:br>
            <a:r>
              <a:rPr lang="en-US" altLang="zh-TW" sz="2800" dirty="0">
                <a:latin typeface="Times New Roman" charset="0"/>
                <a:ea typeface="標楷體" charset="-120"/>
              </a:rPr>
              <a:t>Prof. Bertrand M.T. Lin (</a:t>
            </a:r>
            <a:r>
              <a:rPr lang="zh-TW" altLang="en-US" sz="2800" dirty="0">
                <a:latin typeface="Times New Roman" charset="0"/>
                <a:ea typeface="標楷體" charset="-120"/>
              </a:rPr>
              <a:t>林妙聰</a:t>
            </a:r>
            <a:r>
              <a:rPr lang="en-US" altLang="zh-TW" sz="2800" dirty="0">
                <a:latin typeface="Times New Roman" charset="0"/>
                <a:ea typeface="標楷體" charset="-120"/>
              </a:rPr>
              <a:t>)</a:t>
            </a:r>
            <a:br>
              <a:rPr lang="en-US" altLang="zh-TW" sz="2800" dirty="0">
                <a:latin typeface="Times New Roman" charset="0"/>
                <a:ea typeface="標楷體" charset="-120"/>
              </a:rPr>
            </a:br>
            <a:r>
              <a:rPr lang="en-US" altLang="zh-TW" sz="2800" dirty="0">
                <a:latin typeface="Times New Roman" charset="0"/>
                <a:ea typeface="標楷體" charset="-120"/>
              </a:rPr>
              <a:t>Institute of Information Management</a:t>
            </a:r>
            <a:br>
              <a:rPr lang="en-US" altLang="zh-TW" sz="2800" dirty="0">
                <a:latin typeface="Times New Roman" charset="0"/>
                <a:ea typeface="標楷體" charset="-120"/>
              </a:rPr>
            </a:br>
            <a:r>
              <a:rPr lang="en-US" altLang="zh-TW" sz="2800" dirty="0">
                <a:latin typeface="Times New Roman" charset="0"/>
                <a:ea typeface="標楷體" charset="-120"/>
              </a:rPr>
              <a:t>National Chiao Tung University, Taiwan</a:t>
            </a:r>
            <a:br>
              <a:rPr lang="en-US" altLang="zh-TW" sz="3200" dirty="0">
                <a:latin typeface="Times New Roman" charset="0"/>
                <a:ea typeface="標楷體" charset="-120"/>
              </a:rPr>
            </a:br>
            <a:br>
              <a:rPr lang="en-US" altLang="zh-TW" sz="3200" dirty="0">
                <a:latin typeface="Times New Roman" charset="0"/>
                <a:ea typeface="標楷體" charset="-120"/>
              </a:rPr>
            </a:br>
            <a:r>
              <a:rPr lang="en-US" altLang="zh-TW" sz="2800" dirty="0">
                <a:latin typeface="Times New Roman" charset="0"/>
                <a:ea typeface="標楷體" charset="-120"/>
              </a:rPr>
              <a:t>Time: BCD (Tuesday)</a:t>
            </a:r>
            <a:br>
              <a:rPr lang="en-US" altLang="zh-TW" sz="2800" dirty="0">
                <a:latin typeface="Times New Roman" charset="0"/>
                <a:ea typeface="標楷體" charset="-120"/>
              </a:rPr>
            </a:br>
            <a:r>
              <a:rPr lang="en-US" altLang="zh-TW" sz="2800" dirty="0">
                <a:latin typeface="Times New Roman" charset="0"/>
                <a:ea typeface="標楷體" charset="-120"/>
              </a:rPr>
              <a:t>Classroom: MB304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18677" y="466754"/>
            <a:ext cx="2798763" cy="1143000"/>
          </a:xfrm>
        </p:spPr>
        <p:txBody>
          <a:bodyPr/>
          <a:lstStyle/>
          <a:p>
            <a:pPr eaLnBrk="1" hangingPunct="1">
              <a:defRPr/>
            </a:pPr>
            <a:r>
              <a:rPr kumimoji="0" lang="en-US" altLang="zh-TW" i="1" dirty="0">
                <a:effectLst>
                  <a:outerShdw blurRad="38100" dist="38100" dir="2700000" algn="tl">
                    <a:srgbClr val="C0C0C0"/>
                  </a:outerShdw>
                </a:effectLst>
                <a:latin typeface="Times New Roman" charset="0"/>
                <a:cs typeface="Times" charset="0"/>
              </a:rPr>
              <a:t>Algorithms</a:t>
            </a:r>
          </a:p>
        </p:txBody>
      </p:sp>
      <p:sp>
        <p:nvSpPr>
          <p:cNvPr id="32771" name="Rectangle 3"/>
          <p:cNvSpPr>
            <a:spLocks noGrp="1" noChangeArrowheads="1"/>
          </p:cNvSpPr>
          <p:nvPr>
            <p:ph idx="1"/>
          </p:nvPr>
        </p:nvSpPr>
        <p:spPr>
          <a:xfrm>
            <a:off x="718677" y="1839942"/>
            <a:ext cx="7165866" cy="4250307"/>
          </a:xfrm>
        </p:spPr>
        <p:txBody>
          <a:bodyPr/>
          <a:lstStyle/>
          <a:p>
            <a:pPr eaLnBrk="1" hangingPunct="1"/>
            <a:r>
              <a:rPr kumimoji="0" lang="en-US" altLang="zh-TW" sz="2400" dirty="0">
                <a:latin typeface="Times New Roman" charset="0"/>
              </a:rPr>
              <a:t>Al-Khwarizmi, a Persian mathematician around </a:t>
            </a:r>
            <a:r>
              <a:rPr lang="en-US" altLang="zh-TW" sz="2400" dirty="0">
                <a:latin typeface="Times" charset="0"/>
              </a:rPr>
              <a:t>c. 780 – c. 850, was translated </a:t>
            </a:r>
            <a:r>
              <a:rPr lang="en-US" altLang="zh-TW" sz="2400" dirty="0">
                <a:latin typeface="Times New Roman" charset="0"/>
              </a:rPr>
              <a:t>as </a:t>
            </a:r>
            <a:r>
              <a:rPr lang="en-US" altLang="zh-TW" sz="2400" dirty="0" err="1">
                <a:latin typeface="Times New Roman" charset="0"/>
              </a:rPr>
              <a:t>Algoritmi</a:t>
            </a:r>
            <a:r>
              <a:rPr lang="en-US" altLang="zh-TW" sz="2400" dirty="0">
                <a:latin typeface="Times New Roman" charset="0"/>
              </a:rPr>
              <a:t> or </a:t>
            </a:r>
            <a:r>
              <a:rPr lang="en-US" altLang="zh-TW" sz="2400" dirty="0" err="1">
                <a:latin typeface="Times New Roman" charset="0"/>
              </a:rPr>
              <a:t>Algaurizin</a:t>
            </a:r>
            <a:endParaRPr kumimoji="0" lang="en-US" altLang="zh-TW" sz="2400" dirty="0">
              <a:latin typeface="Times New Roman" charset="0"/>
            </a:endParaRPr>
          </a:p>
          <a:p>
            <a:pPr eaLnBrk="1" hangingPunct="1"/>
            <a:r>
              <a:rPr lang="en-US" altLang="zh-TW" sz="2400" dirty="0">
                <a:latin typeface="Times" charset="0"/>
              </a:rPr>
              <a:t>In mathematics and computer science, an algorithm is a step-by-step procedure for calculations. (Wiki)</a:t>
            </a:r>
          </a:p>
          <a:p>
            <a:pPr eaLnBrk="1" hangingPunct="1"/>
            <a:r>
              <a:rPr lang="en-US" altLang="zh-TW" sz="2400" dirty="0">
                <a:latin typeface="Times" charset="0"/>
              </a:rPr>
              <a:t>An algorithm is an effective method expressed as a finite list of well-defined instructions for calculating a function. (Wiki)</a:t>
            </a:r>
            <a:endParaRPr kumimoji="0" lang="en-US" altLang="zh-TW" sz="2400" dirty="0">
              <a:latin typeface="Times New Roman" charset="0"/>
            </a:endParaRPr>
          </a:p>
        </p:txBody>
      </p:sp>
      <p:pic>
        <p:nvPicPr>
          <p:cNvPr id="27651" name="圖片 1" descr="640px-Abu_Abdullah_Muhammad_bin_Musa_al-Khwarizmi_edi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08951" y="252682"/>
            <a:ext cx="1533525"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ox(in)">
                                      <p:cBhvr>
                                        <p:cTn id="7" dur="500"/>
                                        <p:tgtEl>
                                          <p:spTgt spid="32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ox(in)">
                                      <p:cBhvr>
                                        <p:cTn id="12" dur="500"/>
                                        <p:tgtEl>
                                          <p:spTgt spid="327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box(in)">
                                      <p:cBhvr>
                                        <p:cTn id="17" dur="500"/>
                                        <p:tgtEl>
                                          <p:spTgt spid="327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kumimoji="0" lang="en-US" altLang="zh-TW" i="1">
                <a:effectLst>
                  <a:outerShdw blurRad="38100" dist="38100" dir="2700000" algn="tl">
                    <a:srgbClr val="C0C0C0"/>
                  </a:outerShdw>
                </a:effectLst>
                <a:latin typeface="Times New Roman" charset="0"/>
                <a:ea typeface="新細明體" charset="-120"/>
                <a:cs typeface="Times" charset="0"/>
              </a:rPr>
              <a:t>Why to Study Algorithms?</a:t>
            </a:r>
          </a:p>
        </p:txBody>
      </p:sp>
      <p:sp>
        <p:nvSpPr>
          <p:cNvPr id="32771" name="Rectangle 3"/>
          <p:cNvSpPr>
            <a:spLocks noGrp="1" noChangeArrowheads="1"/>
          </p:cNvSpPr>
          <p:nvPr>
            <p:ph idx="1"/>
          </p:nvPr>
        </p:nvSpPr>
        <p:spPr>
          <a:xfrm>
            <a:off x="810883" y="1585794"/>
            <a:ext cx="8192579" cy="4367212"/>
          </a:xfrm>
        </p:spPr>
        <p:txBody>
          <a:bodyPr/>
          <a:lstStyle/>
          <a:p>
            <a:pPr eaLnBrk="1" hangingPunct="1"/>
            <a:r>
              <a:rPr kumimoji="0" lang="zh-TW" altLang="en-US" sz="2800" dirty="0">
                <a:latin typeface="Times New Roman" charset="0"/>
                <a:ea typeface="新細明體" charset="-120"/>
                <a:cs typeface="Times" charset="0"/>
              </a:rPr>
              <a:t>有用</a:t>
            </a:r>
            <a:r>
              <a:rPr kumimoji="0" lang="en-US" altLang="zh-TW" sz="2800" dirty="0">
                <a:latin typeface="Times New Roman" charset="0"/>
                <a:ea typeface="新細明體" charset="-120"/>
                <a:cs typeface="Times" charset="0"/>
              </a:rPr>
              <a:t> vs. </a:t>
            </a:r>
            <a:r>
              <a:rPr kumimoji="0" lang="zh-TW" altLang="en-US" sz="2800" dirty="0">
                <a:latin typeface="Times New Roman" charset="0"/>
                <a:ea typeface="新細明體" charset="-120"/>
                <a:cs typeface="Times" charset="0"/>
              </a:rPr>
              <a:t>無用</a:t>
            </a:r>
            <a:endParaRPr kumimoji="0" lang="en-US" altLang="zh-TW" sz="2800" dirty="0">
              <a:latin typeface="Times New Roman" charset="0"/>
              <a:ea typeface="新細明體" charset="-120"/>
              <a:cs typeface="Times" charset="0"/>
            </a:endParaRPr>
          </a:p>
          <a:p>
            <a:pPr eaLnBrk="1" hangingPunct="1"/>
            <a:r>
              <a:rPr kumimoji="0" lang="en-US" altLang="zh-TW" sz="2800" dirty="0">
                <a:latin typeface="Times New Roman" charset="0"/>
                <a:ea typeface="新細明體" charset="-120"/>
                <a:cs typeface="Times" charset="0"/>
              </a:rPr>
              <a:t>The primary reason is to enable readers to use computers efficiently. A novice programmer, without good knowledge of algorithms, may prove to be a disaster to his/her boss and the organizations where he/she works. (RCT Lee </a:t>
            </a:r>
            <a:r>
              <a:rPr kumimoji="0" lang="en-US" altLang="zh-TW" sz="2800" i="1" dirty="0">
                <a:latin typeface="Times New Roman" charset="0"/>
                <a:ea typeface="新細明體" charset="-120"/>
                <a:cs typeface="Times" charset="0"/>
              </a:rPr>
              <a:t>et al</a:t>
            </a:r>
            <a:r>
              <a:rPr kumimoji="0" lang="en-US" altLang="zh-TW" sz="2800" dirty="0">
                <a:latin typeface="Times New Roman" charset="0"/>
                <a:ea typeface="新細明體" charset="-120"/>
                <a:cs typeface="Times" charset="0"/>
              </a:rPr>
              <a:t>. 2005)</a:t>
            </a:r>
          </a:p>
          <a:p>
            <a:pPr eaLnBrk="1" hangingPunct="1"/>
            <a:r>
              <a:rPr kumimoji="0" lang="zh-TW" altLang="en-US" sz="2800" dirty="0">
                <a:latin typeface="Times New Roman" charset="0"/>
                <a:ea typeface="新細明體" charset="-120"/>
                <a:cs typeface="Times" charset="0"/>
              </a:rPr>
              <a:t>新知識的追尋：黃一農院士</a:t>
            </a:r>
            <a:endParaRPr kumimoji="0" lang="en-US" altLang="zh-TW" sz="2800" dirty="0">
              <a:latin typeface="Times New Roman" charset="0"/>
              <a:ea typeface="新細明體" charset="-120"/>
              <a:cs typeface="Times" charset="0"/>
            </a:endParaRPr>
          </a:p>
          <a:p>
            <a:pPr marL="82550" indent="0" eaLnBrk="1" hangingPunct="1">
              <a:buNone/>
            </a:pPr>
            <a:r>
              <a:rPr kumimoji="0" lang="en-US" altLang="zh-TW" sz="2800" dirty="0">
                <a:latin typeface="Times New Roman" charset="0"/>
                <a:ea typeface="新細明體" charset="-120"/>
                <a:cs typeface="Times" charset="0"/>
              </a:rPr>
              <a:t>https://</a:t>
            </a:r>
            <a:r>
              <a:rPr kumimoji="0" lang="en-US" altLang="zh-TW" sz="2800" dirty="0" err="1">
                <a:latin typeface="Times New Roman" charset="0"/>
                <a:ea typeface="新細明體" charset="-120"/>
                <a:cs typeface="Times" charset="0"/>
              </a:rPr>
              <a:t>www.youtube.com</a:t>
            </a:r>
            <a:r>
              <a:rPr kumimoji="0" lang="en-US" altLang="zh-TW" sz="2800" dirty="0">
                <a:latin typeface="Times New Roman" charset="0"/>
                <a:ea typeface="新細明體" charset="-120"/>
                <a:cs typeface="Times" charset="0"/>
              </a:rPr>
              <a:t>/</a:t>
            </a:r>
            <a:r>
              <a:rPr kumimoji="0" lang="en-US" altLang="zh-TW" sz="2800" dirty="0" err="1">
                <a:latin typeface="Times New Roman" charset="0"/>
                <a:ea typeface="新細明體" charset="-120"/>
                <a:cs typeface="Times" charset="0"/>
              </a:rPr>
              <a:t>watch?v</a:t>
            </a:r>
            <a:r>
              <a:rPr kumimoji="0" lang="en-US" altLang="zh-TW" sz="2800" dirty="0">
                <a:latin typeface="Times New Roman" charset="0"/>
                <a:ea typeface="新細明體" charset="-120"/>
                <a:cs typeface="Times" charset="0"/>
              </a:rPr>
              <a:t>=SVXWon6QNqo</a:t>
            </a:r>
          </a:p>
        </p:txBody>
      </p:sp>
    </p:spTree>
    <p:extLst>
      <p:ext uri="{BB962C8B-B14F-4D97-AF65-F5344CB8AC3E}">
        <p14:creationId xmlns:p14="http://schemas.microsoft.com/office/powerpoint/2010/main" val="4185669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ox(in)">
                                      <p:cBhvr>
                                        <p:cTn id="7" dur="500"/>
                                        <p:tgtEl>
                                          <p:spTgt spid="32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ox(in)">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2771">
                                            <p:txEl>
                                              <p:pRg st="2" end="2"/>
                                            </p:txEl>
                                          </p:spTgt>
                                        </p:tgtEl>
                                        <p:attrNameLst>
                                          <p:attrName>style.visibility</p:attrName>
                                        </p:attrNameLst>
                                      </p:cBhvr>
                                      <p:to>
                                        <p:strVal val="visible"/>
                                      </p:to>
                                    </p:set>
                                    <p:animEffect transition="in" filter="box(in)">
                                      <p:cBhvr>
                                        <p:cTn id="17" dur="500"/>
                                        <p:tgtEl>
                                          <p:spTgt spid="32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2771">
                                            <p:txEl>
                                              <p:pRg st="3" end="3"/>
                                            </p:txEl>
                                          </p:spTgt>
                                        </p:tgtEl>
                                        <p:attrNameLst>
                                          <p:attrName>style.visibility</p:attrName>
                                        </p:attrNameLst>
                                      </p:cBhvr>
                                      <p:to>
                                        <p:strVal val="visible"/>
                                      </p:to>
                                    </p:set>
                                    <p:animEffect transition="in" filter="box(in)">
                                      <p:cBhvr>
                                        <p:cTn id="22" dur="500"/>
                                        <p:tgtEl>
                                          <p:spTgt spid="32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22647" y="271043"/>
            <a:ext cx="7843837" cy="2160587"/>
          </a:xfrm>
        </p:spPr>
        <p:txBody>
          <a:bodyPr>
            <a:normAutofit fontScale="90000"/>
          </a:bodyPr>
          <a:lstStyle/>
          <a:p>
            <a:pPr eaLnBrk="1" hangingPunct="1">
              <a:defRPr/>
            </a:pPr>
            <a:r>
              <a:rPr lang="en-US" altLang="zh-TW" sz="4000" dirty="0">
                <a:latin typeface="Times New Roman" panose="02020603050405020304" pitchFamily="18" charset="0"/>
                <a:cs typeface="Times New Roman" panose="02020603050405020304" pitchFamily="18" charset="0"/>
              </a:rPr>
              <a:t>When errors emerge, even just a single one out of 10</a:t>
            </a:r>
            <a:r>
              <a:rPr lang="en-US" altLang="zh-TW" sz="4000" baseline="30000" dirty="0">
                <a:latin typeface="Times New Roman" panose="02020603050405020304" pitchFamily="18" charset="0"/>
                <a:cs typeface="Times New Roman" panose="02020603050405020304" pitchFamily="18" charset="0"/>
              </a:rPr>
              <a:t>100</a:t>
            </a:r>
            <a:r>
              <a:rPr lang="en-US" altLang="zh-TW" sz="4000" dirty="0">
                <a:latin typeface="Times New Roman" panose="02020603050405020304" pitchFamily="18" charset="0"/>
                <a:cs typeface="Times New Roman" panose="02020603050405020304" pitchFamily="18" charset="0"/>
              </a:rPr>
              <a:t> trials, what would you think about the source of the errors?</a:t>
            </a:r>
            <a:endParaRPr lang="zh-TW" altLang="en-US" sz="4000" dirty="0">
              <a:latin typeface="Times New Roman" panose="02020603050405020304" pitchFamily="18" charset="0"/>
              <a:cs typeface="Times New Roman" panose="02020603050405020304" pitchFamily="18" charset="0"/>
            </a:endParaRPr>
          </a:p>
        </p:txBody>
      </p:sp>
      <p:sp>
        <p:nvSpPr>
          <p:cNvPr id="20482" name="內容版面配置區 2"/>
          <p:cNvSpPr>
            <a:spLocks noGrp="1"/>
          </p:cNvSpPr>
          <p:nvPr>
            <p:ph idx="1"/>
          </p:nvPr>
        </p:nvSpPr>
        <p:spPr>
          <a:xfrm>
            <a:off x="1074738" y="2597150"/>
            <a:ext cx="7499350" cy="3960813"/>
          </a:xfrm>
        </p:spPr>
        <p:txBody>
          <a:bodyPr/>
          <a:lstStyle/>
          <a:p>
            <a:pPr eaLnBrk="1" hangingPunct="1"/>
            <a:r>
              <a:rPr lang="en-US" altLang="zh-TW" dirty="0">
                <a:latin typeface="Times" charset="0"/>
                <a:ea typeface="新細明體" charset="-120"/>
                <a:cs typeface="Times" charset="0"/>
              </a:rPr>
              <a:t>Bad luck or unknown spirits</a:t>
            </a:r>
          </a:p>
          <a:p>
            <a:pPr eaLnBrk="1" hangingPunct="1"/>
            <a:endParaRPr lang="en-US" altLang="zh-TW" dirty="0">
              <a:latin typeface="Times" charset="0"/>
              <a:ea typeface="新細明體" charset="-120"/>
              <a:cs typeface="Times" charset="0"/>
            </a:endParaRPr>
          </a:p>
          <a:p>
            <a:pPr eaLnBrk="1" hangingPunct="1"/>
            <a:r>
              <a:rPr lang="en-US" altLang="zh-TW" dirty="0">
                <a:latin typeface="Times" charset="0"/>
                <a:ea typeface="新細明體" charset="-120"/>
                <a:cs typeface="Times" charset="0"/>
              </a:rPr>
              <a:t>Rounding/truncation errors</a:t>
            </a:r>
          </a:p>
          <a:p>
            <a:pPr eaLnBrk="1" hangingPunct="1"/>
            <a:r>
              <a:rPr lang="en-US" altLang="zh-TW" dirty="0">
                <a:latin typeface="Times" charset="0"/>
                <a:ea typeface="新細明體" charset="-120"/>
                <a:cs typeface="Times" charset="0"/>
              </a:rPr>
              <a:t>Bugs in programs/codes</a:t>
            </a:r>
          </a:p>
          <a:p>
            <a:pPr eaLnBrk="1" hangingPunct="1"/>
            <a:r>
              <a:rPr lang="en-US" altLang="zh-TW" dirty="0">
                <a:latin typeface="Times" charset="0"/>
                <a:ea typeface="新細明體" charset="-120"/>
                <a:cs typeface="Times" charset="0"/>
              </a:rPr>
              <a:t>Flaws in algorithms</a:t>
            </a:r>
          </a:p>
          <a:p>
            <a:pPr eaLnBrk="1" hangingPunct="1"/>
            <a:r>
              <a:rPr lang="en-US" altLang="zh-TW" dirty="0">
                <a:latin typeface="Times" charset="0"/>
                <a:ea typeface="新細明體" charset="-120"/>
                <a:cs typeface="Times" charset="0"/>
              </a:rPr>
              <a:t>Wrong or unclear specifications</a:t>
            </a:r>
            <a:endParaRPr lang="zh-TW" altLang="en-US" dirty="0">
              <a:latin typeface="Times" charset="0"/>
              <a:ea typeface="新細明體" charset="-120"/>
              <a:cs typeface="Times" charset="0"/>
            </a:endParaRPr>
          </a:p>
        </p:txBody>
      </p:sp>
      <p:pic>
        <p:nvPicPr>
          <p:cNvPr id="5" name="圖片 4"/>
          <p:cNvPicPr>
            <a:picLocks noChangeAspect="1"/>
          </p:cNvPicPr>
          <p:nvPr/>
        </p:nvPicPr>
        <p:blipFill>
          <a:blip r:embed="rId2"/>
          <a:stretch>
            <a:fillRect/>
          </a:stretch>
        </p:blipFill>
        <p:spPr>
          <a:xfrm>
            <a:off x="6567866" y="2597150"/>
            <a:ext cx="2006222" cy="2006222"/>
          </a:xfrm>
          <a:prstGeom prst="rect">
            <a:avLst/>
          </a:prstGeom>
        </p:spPr>
      </p:pic>
    </p:spTree>
    <p:extLst>
      <p:ext uri="{BB962C8B-B14F-4D97-AF65-F5344CB8AC3E}">
        <p14:creationId xmlns:p14="http://schemas.microsoft.com/office/powerpoint/2010/main" val="2619931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01D2D0-7A2C-0A42-A516-5054E58E2381}"/>
              </a:ext>
            </a:extLst>
          </p:cNvPr>
          <p:cNvSpPr>
            <a:spLocks noGrp="1"/>
          </p:cNvSpPr>
          <p:nvPr>
            <p:ph type="title"/>
          </p:nvPr>
        </p:nvSpPr>
        <p:spPr>
          <a:xfrm>
            <a:off x="707366" y="309144"/>
            <a:ext cx="7772400" cy="1916471"/>
          </a:xfrm>
        </p:spPr>
        <p:txBody>
          <a:bodyPr>
            <a:normAutofit/>
          </a:bodyPr>
          <a:lstStyle/>
          <a:p>
            <a:pPr algn="l"/>
            <a:r>
              <a:rPr lang="en" altLang="zh-TW" sz="3600" b="1" dirty="0">
                <a:latin typeface="Times New Roman" panose="02020603050405020304" pitchFamily="18" charset="0"/>
                <a:cs typeface="Times New Roman" panose="02020603050405020304" pitchFamily="18" charset="0"/>
              </a:rPr>
              <a:t>S. Sloman, P. </a:t>
            </a:r>
            <a:r>
              <a:rPr lang="en" altLang="zh-TW" sz="3600" b="1" dirty="0" err="1">
                <a:latin typeface="Times New Roman" panose="02020603050405020304" pitchFamily="18" charset="0"/>
                <a:cs typeface="Times New Roman" panose="02020603050405020304" pitchFamily="18" charset="0"/>
              </a:rPr>
              <a:t>Fernbach</a:t>
            </a:r>
            <a:r>
              <a:rPr lang="en" altLang="zh-TW" sz="3600" b="1" dirty="0">
                <a:latin typeface="Times New Roman" panose="02020603050405020304" pitchFamily="18" charset="0"/>
                <a:cs typeface="Times New Roman" panose="02020603050405020304" pitchFamily="18" charset="0"/>
              </a:rPr>
              <a:t>, </a:t>
            </a:r>
            <a:r>
              <a:rPr kumimoji="1" lang="en-US" altLang="zh-TW" sz="3600" b="1" dirty="0">
                <a:latin typeface="Times New Roman" panose="02020603050405020304" pitchFamily="18" charset="0"/>
                <a:cs typeface="Times New Roman" panose="02020603050405020304" pitchFamily="18" charset="0"/>
              </a:rPr>
              <a:t>The Knowledge Illusion: Why We Do Not Think Alone</a:t>
            </a:r>
            <a:endParaRPr kumimoji="1" lang="zh-TW" altLang="en-US" sz="3600" b="1" dirty="0">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FA09C5B0-C3F1-6248-9712-2FEA476D04EB}"/>
              </a:ext>
            </a:extLst>
          </p:cNvPr>
          <p:cNvPicPr>
            <a:picLocks noChangeAspect="1"/>
          </p:cNvPicPr>
          <p:nvPr/>
        </p:nvPicPr>
        <p:blipFill>
          <a:blip r:embed="rId2"/>
          <a:stretch>
            <a:fillRect/>
          </a:stretch>
        </p:blipFill>
        <p:spPr>
          <a:xfrm>
            <a:off x="783566" y="2208362"/>
            <a:ext cx="7620000" cy="4279900"/>
          </a:xfrm>
          <a:prstGeom prst="rect">
            <a:avLst/>
          </a:prstGeom>
        </p:spPr>
      </p:pic>
    </p:spTree>
    <p:extLst>
      <p:ext uri="{BB962C8B-B14F-4D97-AF65-F5344CB8AC3E}">
        <p14:creationId xmlns:p14="http://schemas.microsoft.com/office/powerpoint/2010/main" val="3798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2F866-6929-784D-900F-673A85CDDF67}"/>
              </a:ext>
            </a:extLst>
          </p:cNvPr>
          <p:cNvSpPr>
            <a:spLocks noGrp="1"/>
          </p:cNvSpPr>
          <p:nvPr>
            <p:ph type="title"/>
          </p:nvPr>
        </p:nvSpPr>
        <p:spPr>
          <a:xfrm>
            <a:off x="549275" y="2018"/>
            <a:ext cx="8042275" cy="958850"/>
          </a:xfrm>
        </p:spPr>
        <p:txBody>
          <a:bodyPr/>
          <a:lstStyle/>
          <a:p>
            <a:pPr algn="l"/>
            <a:r>
              <a:rPr kumimoji="1" lang="en-US" altLang="zh-TW" sz="3200" b="1" dirty="0">
                <a:latin typeface="Times" pitchFamily="2" charset="0"/>
              </a:rPr>
              <a:t>Minimum Spanning Tree</a:t>
            </a:r>
            <a:endParaRPr kumimoji="1" lang="zh-TW" altLang="en-US" sz="3200" b="1" dirty="0">
              <a:latin typeface="Times" pitchFamily="2" charset="0"/>
            </a:endParaRPr>
          </a:p>
        </p:txBody>
      </p:sp>
      <p:sp>
        <p:nvSpPr>
          <p:cNvPr id="8" name="Oval 44">
            <a:extLst>
              <a:ext uri="{FF2B5EF4-FFF2-40B4-BE49-F238E27FC236}">
                <a16:creationId xmlns:a16="http://schemas.microsoft.com/office/drawing/2014/main" id="{7E8508FC-3DB7-3349-9322-9D418E1A4F86}"/>
              </a:ext>
            </a:extLst>
          </p:cNvPr>
          <p:cNvSpPr>
            <a:spLocks noChangeArrowheads="1"/>
          </p:cNvSpPr>
          <p:nvPr/>
        </p:nvSpPr>
        <p:spPr bwMode="auto">
          <a:xfrm>
            <a:off x="4431664" y="2109594"/>
            <a:ext cx="111125" cy="103188"/>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9" name="Freeform 45">
            <a:extLst>
              <a:ext uri="{FF2B5EF4-FFF2-40B4-BE49-F238E27FC236}">
                <a16:creationId xmlns:a16="http://schemas.microsoft.com/office/drawing/2014/main" id="{0C7B2B12-232C-4247-961F-D3FAFF31DF71}"/>
              </a:ext>
            </a:extLst>
          </p:cNvPr>
          <p:cNvSpPr>
            <a:spLocks/>
          </p:cNvSpPr>
          <p:nvPr/>
        </p:nvSpPr>
        <p:spPr bwMode="auto">
          <a:xfrm>
            <a:off x="1318577" y="1628581"/>
            <a:ext cx="3181350" cy="107473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0" name="Line 46">
            <a:extLst>
              <a:ext uri="{FF2B5EF4-FFF2-40B4-BE49-F238E27FC236}">
                <a16:creationId xmlns:a16="http://schemas.microsoft.com/office/drawing/2014/main" id="{BCCC70FB-9A28-8A49-9B69-887E6B561B8B}"/>
              </a:ext>
            </a:extLst>
          </p:cNvPr>
          <p:cNvSpPr>
            <a:spLocks noChangeShapeType="1"/>
          </p:cNvSpPr>
          <p:nvPr/>
        </p:nvSpPr>
        <p:spPr bwMode="auto">
          <a:xfrm flipH="1">
            <a:off x="1842452" y="2631881"/>
            <a:ext cx="161925" cy="62230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11" name="Line 47">
            <a:extLst>
              <a:ext uri="{FF2B5EF4-FFF2-40B4-BE49-F238E27FC236}">
                <a16:creationId xmlns:a16="http://schemas.microsoft.com/office/drawing/2014/main" id="{6118FF85-9425-BA45-961E-E58CE55FA3FA}"/>
              </a:ext>
            </a:extLst>
          </p:cNvPr>
          <p:cNvSpPr>
            <a:spLocks noChangeShapeType="1"/>
          </p:cNvSpPr>
          <p:nvPr/>
        </p:nvSpPr>
        <p:spPr bwMode="auto">
          <a:xfrm>
            <a:off x="2658427" y="2371531"/>
            <a:ext cx="236538" cy="668338"/>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12" name="Line 48">
            <a:extLst>
              <a:ext uri="{FF2B5EF4-FFF2-40B4-BE49-F238E27FC236}">
                <a16:creationId xmlns:a16="http://schemas.microsoft.com/office/drawing/2014/main" id="{86592977-B832-344C-AE50-2551278E9DA4}"/>
              </a:ext>
            </a:extLst>
          </p:cNvPr>
          <p:cNvSpPr>
            <a:spLocks noChangeShapeType="1"/>
          </p:cNvSpPr>
          <p:nvPr/>
        </p:nvSpPr>
        <p:spPr bwMode="auto">
          <a:xfrm>
            <a:off x="4034789" y="2723956"/>
            <a:ext cx="163513" cy="66675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13" name="Oval 49">
            <a:extLst>
              <a:ext uri="{FF2B5EF4-FFF2-40B4-BE49-F238E27FC236}">
                <a16:creationId xmlns:a16="http://schemas.microsoft.com/office/drawing/2014/main" id="{4C8E4F1E-6458-BA46-A7DA-546D228D8B4F}"/>
              </a:ext>
            </a:extLst>
          </p:cNvPr>
          <p:cNvSpPr>
            <a:spLocks noChangeArrowheads="1"/>
          </p:cNvSpPr>
          <p:nvPr/>
        </p:nvSpPr>
        <p:spPr bwMode="auto">
          <a:xfrm>
            <a:off x="1759902" y="1580956"/>
            <a:ext cx="111125"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4" name="Oval 50">
            <a:extLst>
              <a:ext uri="{FF2B5EF4-FFF2-40B4-BE49-F238E27FC236}">
                <a16:creationId xmlns:a16="http://schemas.microsoft.com/office/drawing/2014/main" id="{5077579F-A774-3D48-A63F-9482A737B60B}"/>
              </a:ext>
            </a:extLst>
          </p:cNvPr>
          <p:cNvSpPr>
            <a:spLocks noChangeArrowheads="1"/>
          </p:cNvSpPr>
          <p:nvPr/>
        </p:nvSpPr>
        <p:spPr bwMode="auto">
          <a:xfrm>
            <a:off x="1266189" y="2187381"/>
            <a:ext cx="111125"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5" name="Oval 51">
            <a:extLst>
              <a:ext uri="{FF2B5EF4-FFF2-40B4-BE49-F238E27FC236}">
                <a16:creationId xmlns:a16="http://schemas.microsoft.com/office/drawing/2014/main" id="{271DC54D-1581-D643-A207-5B7F59A566A8}"/>
              </a:ext>
            </a:extLst>
          </p:cNvPr>
          <p:cNvSpPr>
            <a:spLocks noChangeArrowheads="1"/>
          </p:cNvSpPr>
          <p:nvPr/>
        </p:nvSpPr>
        <p:spPr bwMode="auto">
          <a:xfrm>
            <a:off x="1793239" y="3225606"/>
            <a:ext cx="88900" cy="6350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6" name="Oval 52">
            <a:extLst>
              <a:ext uri="{FF2B5EF4-FFF2-40B4-BE49-F238E27FC236}">
                <a16:creationId xmlns:a16="http://schemas.microsoft.com/office/drawing/2014/main" id="{48FA70A8-0BE7-3C4F-A245-0EB78E6F8728}"/>
              </a:ext>
            </a:extLst>
          </p:cNvPr>
          <p:cNvSpPr>
            <a:spLocks noChangeArrowheads="1"/>
          </p:cNvSpPr>
          <p:nvPr/>
        </p:nvSpPr>
        <p:spPr bwMode="auto">
          <a:xfrm>
            <a:off x="3971289" y="2638231"/>
            <a:ext cx="109538"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7" name="Oval 53">
            <a:extLst>
              <a:ext uri="{FF2B5EF4-FFF2-40B4-BE49-F238E27FC236}">
                <a16:creationId xmlns:a16="http://schemas.microsoft.com/office/drawing/2014/main" id="{63647EA2-B6B9-A340-8255-22745636CA0A}"/>
              </a:ext>
            </a:extLst>
          </p:cNvPr>
          <p:cNvSpPr>
            <a:spLocks noChangeArrowheads="1"/>
          </p:cNvSpPr>
          <p:nvPr/>
        </p:nvSpPr>
        <p:spPr bwMode="auto">
          <a:xfrm>
            <a:off x="4136389" y="3327206"/>
            <a:ext cx="109538"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8" name="Oval 54">
            <a:extLst>
              <a:ext uri="{FF2B5EF4-FFF2-40B4-BE49-F238E27FC236}">
                <a16:creationId xmlns:a16="http://schemas.microsoft.com/office/drawing/2014/main" id="{00266AAB-F5EB-8045-A57F-72844CAED942}"/>
              </a:ext>
            </a:extLst>
          </p:cNvPr>
          <p:cNvSpPr>
            <a:spLocks noChangeArrowheads="1"/>
          </p:cNvSpPr>
          <p:nvPr/>
        </p:nvSpPr>
        <p:spPr bwMode="auto">
          <a:xfrm>
            <a:off x="3629977" y="2085781"/>
            <a:ext cx="109538" cy="84138"/>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19" name="Oval 55">
            <a:extLst>
              <a:ext uri="{FF2B5EF4-FFF2-40B4-BE49-F238E27FC236}">
                <a16:creationId xmlns:a16="http://schemas.microsoft.com/office/drawing/2014/main" id="{073BC847-A795-9844-BFD1-EEDEB25C3E3B}"/>
              </a:ext>
            </a:extLst>
          </p:cNvPr>
          <p:cNvSpPr>
            <a:spLocks noChangeArrowheads="1"/>
          </p:cNvSpPr>
          <p:nvPr/>
        </p:nvSpPr>
        <p:spPr bwMode="auto">
          <a:xfrm>
            <a:off x="3102927" y="1700019"/>
            <a:ext cx="109538"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0" name="Oval 56">
            <a:extLst>
              <a:ext uri="{FF2B5EF4-FFF2-40B4-BE49-F238E27FC236}">
                <a16:creationId xmlns:a16="http://schemas.microsoft.com/office/drawing/2014/main" id="{0901DC73-FBC2-9042-BD8C-C6184338E993}"/>
              </a:ext>
            </a:extLst>
          </p:cNvPr>
          <p:cNvSpPr>
            <a:spLocks noChangeArrowheads="1"/>
          </p:cNvSpPr>
          <p:nvPr/>
        </p:nvSpPr>
        <p:spPr bwMode="auto">
          <a:xfrm>
            <a:off x="2826702" y="2987481"/>
            <a:ext cx="111125"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1" name="Oval 57">
            <a:extLst>
              <a:ext uri="{FF2B5EF4-FFF2-40B4-BE49-F238E27FC236}">
                <a16:creationId xmlns:a16="http://schemas.microsoft.com/office/drawing/2014/main" id="{D4836F93-1033-E149-B2F1-738431DEC82A}"/>
              </a:ext>
            </a:extLst>
          </p:cNvPr>
          <p:cNvSpPr>
            <a:spLocks noChangeArrowheads="1"/>
          </p:cNvSpPr>
          <p:nvPr/>
        </p:nvSpPr>
        <p:spPr bwMode="auto">
          <a:xfrm>
            <a:off x="2596514" y="2315969"/>
            <a:ext cx="111125"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2" name="Oval 58">
            <a:extLst>
              <a:ext uri="{FF2B5EF4-FFF2-40B4-BE49-F238E27FC236}">
                <a16:creationId xmlns:a16="http://schemas.microsoft.com/office/drawing/2014/main" id="{3D076578-1513-084B-BF9F-FF3140C1380D}"/>
              </a:ext>
            </a:extLst>
          </p:cNvPr>
          <p:cNvSpPr>
            <a:spLocks noChangeArrowheads="1"/>
          </p:cNvSpPr>
          <p:nvPr/>
        </p:nvSpPr>
        <p:spPr bwMode="auto">
          <a:xfrm>
            <a:off x="1936114" y="2565206"/>
            <a:ext cx="111125" cy="8255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3" name="Line 59">
            <a:extLst>
              <a:ext uri="{FF2B5EF4-FFF2-40B4-BE49-F238E27FC236}">
                <a16:creationId xmlns:a16="http://schemas.microsoft.com/office/drawing/2014/main" id="{C822D7DD-E0E6-0C42-9182-EEEF7E53A78F}"/>
              </a:ext>
            </a:extLst>
          </p:cNvPr>
          <p:cNvSpPr>
            <a:spLocks noChangeShapeType="1"/>
          </p:cNvSpPr>
          <p:nvPr/>
        </p:nvSpPr>
        <p:spPr bwMode="auto">
          <a:xfrm>
            <a:off x="1283652" y="2300094"/>
            <a:ext cx="485775" cy="936625"/>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4" name="Line 60">
            <a:extLst>
              <a:ext uri="{FF2B5EF4-FFF2-40B4-BE49-F238E27FC236}">
                <a16:creationId xmlns:a16="http://schemas.microsoft.com/office/drawing/2014/main" id="{F7FD2919-FEE0-BF42-A88A-C5B65FBFFDE5}"/>
              </a:ext>
            </a:extLst>
          </p:cNvPr>
          <p:cNvSpPr>
            <a:spLocks noChangeShapeType="1"/>
          </p:cNvSpPr>
          <p:nvPr/>
        </p:nvSpPr>
        <p:spPr bwMode="auto">
          <a:xfrm>
            <a:off x="1840864" y="1652394"/>
            <a:ext cx="720725" cy="64770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5" name="Line 61">
            <a:extLst>
              <a:ext uri="{FF2B5EF4-FFF2-40B4-BE49-F238E27FC236}">
                <a16:creationId xmlns:a16="http://schemas.microsoft.com/office/drawing/2014/main" id="{DCAB252E-F556-1340-9AE0-76E85192564D}"/>
              </a:ext>
            </a:extLst>
          </p:cNvPr>
          <p:cNvSpPr>
            <a:spLocks noChangeShapeType="1"/>
          </p:cNvSpPr>
          <p:nvPr/>
        </p:nvSpPr>
        <p:spPr bwMode="auto">
          <a:xfrm>
            <a:off x="2921952" y="3020819"/>
            <a:ext cx="1223963" cy="360363"/>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6" name="Line 62">
            <a:extLst>
              <a:ext uri="{FF2B5EF4-FFF2-40B4-BE49-F238E27FC236}">
                <a16:creationId xmlns:a16="http://schemas.microsoft.com/office/drawing/2014/main" id="{73443A04-D688-8F48-BB3C-71279950D5B4}"/>
              </a:ext>
            </a:extLst>
          </p:cNvPr>
          <p:cNvSpPr>
            <a:spLocks noChangeShapeType="1"/>
          </p:cNvSpPr>
          <p:nvPr/>
        </p:nvSpPr>
        <p:spPr bwMode="auto">
          <a:xfrm flipV="1">
            <a:off x="2921952" y="2157219"/>
            <a:ext cx="719138" cy="86360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27" name="Line 63">
            <a:extLst>
              <a:ext uri="{FF2B5EF4-FFF2-40B4-BE49-F238E27FC236}">
                <a16:creationId xmlns:a16="http://schemas.microsoft.com/office/drawing/2014/main" id="{0EF7CFB1-B657-1544-82D3-91ED39B8C1A8}"/>
              </a:ext>
            </a:extLst>
          </p:cNvPr>
          <p:cNvSpPr>
            <a:spLocks noChangeShapeType="1"/>
          </p:cNvSpPr>
          <p:nvPr/>
        </p:nvSpPr>
        <p:spPr bwMode="auto">
          <a:xfrm flipV="1">
            <a:off x="1913889" y="3092256"/>
            <a:ext cx="935038" cy="144463"/>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nvGrpSpPr>
          <p:cNvPr id="28" name="Group 88">
            <a:extLst>
              <a:ext uri="{FF2B5EF4-FFF2-40B4-BE49-F238E27FC236}">
                <a16:creationId xmlns:a16="http://schemas.microsoft.com/office/drawing/2014/main" id="{AC371BB1-0037-F34F-9645-4AE26DC3E8DA}"/>
              </a:ext>
            </a:extLst>
          </p:cNvPr>
          <p:cNvGrpSpPr>
            <a:grpSpLocks/>
          </p:cNvGrpSpPr>
          <p:nvPr/>
        </p:nvGrpSpPr>
        <p:grpSpPr bwMode="auto">
          <a:xfrm>
            <a:off x="5651500" y="3068638"/>
            <a:ext cx="3313113" cy="1828800"/>
            <a:chOff x="3560" y="1933"/>
            <a:chExt cx="2087" cy="1152"/>
          </a:xfrm>
        </p:grpSpPr>
        <p:sp>
          <p:nvSpPr>
            <p:cNvPr id="29" name="Oval 22">
              <a:extLst>
                <a:ext uri="{FF2B5EF4-FFF2-40B4-BE49-F238E27FC236}">
                  <a16:creationId xmlns:a16="http://schemas.microsoft.com/office/drawing/2014/main" id="{7623D923-25D4-0444-AC68-E1F83E550A3D}"/>
                </a:ext>
              </a:extLst>
            </p:cNvPr>
            <p:cNvSpPr>
              <a:spLocks noChangeArrowheads="1"/>
            </p:cNvSpPr>
            <p:nvPr/>
          </p:nvSpPr>
          <p:spPr bwMode="auto">
            <a:xfrm>
              <a:off x="5577" y="2266"/>
              <a:ext cx="70" cy="65"/>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30" name="Freeform 24">
              <a:extLst>
                <a:ext uri="{FF2B5EF4-FFF2-40B4-BE49-F238E27FC236}">
                  <a16:creationId xmlns:a16="http://schemas.microsoft.com/office/drawing/2014/main" id="{50518400-CFBB-7244-85E0-D268F45F4BBC}"/>
                </a:ext>
              </a:extLst>
            </p:cNvPr>
            <p:cNvSpPr>
              <a:spLocks/>
            </p:cNvSpPr>
            <p:nvPr/>
          </p:nvSpPr>
          <p:spPr bwMode="auto">
            <a:xfrm>
              <a:off x="3616" y="1963"/>
              <a:ext cx="2004" cy="67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solidFill>
                  <a:srgbClr val="FF0000"/>
                </a:solidFill>
              </a:endParaRPr>
            </a:p>
          </p:txBody>
        </p:sp>
        <p:grpSp>
          <p:nvGrpSpPr>
            <p:cNvPr id="31" name="Group 86">
              <a:extLst>
                <a:ext uri="{FF2B5EF4-FFF2-40B4-BE49-F238E27FC236}">
                  <a16:creationId xmlns:a16="http://schemas.microsoft.com/office/drawing/2014/main" id="{8BE446D0-348A-8D49-A4B4-104578F1C8A6}"/>
                </a:ext>
              </a:extLst>
            </p:cNvPr>
            <p:cNvGrpSpPr>
              <a:grpSpLocks/>
            </p:cNvGrpSpPr>
            <p:nvPr/>
          </p:nvGrpSpPr>
          <p:grpSpPr bwMode="auto">
            <a:xfrm>
              <a:off x="3560" y="1933"/>
              <a:ext cx="1877" cy="1152"/>
              <a:chOff x="3583" y="1933"/>
              <a:chExt cx="1877" cy="1152"/>
            </a:xfrm>
          </p:grpSpPr>
          <p:sp>
            <p:nvSpPr>
              <p:cNvPr id="32" name="Line 25">
                <a:extLst>
                  <a:ext uri="{FF2B5EF4-FFF2-40B4-BE49-F238E27FC236}">
                    <a16:creationId xmlns:a16="http://schemas.microsoft.com/office/drawing/2014/main" id="{B933B2CB-D09E-CD4B-929C-70477D756F7D}"/>
                  </a:ext>
                </a:extLst>
              </p:cNvPr>
              <p:cNvSpPr>
                <a:spLocks noChangeShapeType="1"/>
              </p:cNvSpPr>
              <p:nvPr/>
            </p:nvSpPr>
            <p:spPr bwMode="auto">
              <a:xfrm flipH="1">
                <a:off x="3946" y="2595"/>
                <a:ext cx="102" cy="392"/>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solidFill>
                    <a:srgbClr val="FF0000"/>
                  </a:solidFill>
                </a:endParaRPr>
              </a:p>
            </p:txBody>
          </p:sp>
          <p:sp>
            <p:nvSpPr>
              <p:cNvPr id="33" name="Line 26">
                <a:extLst>
                  <a:ext uri="{FF2B5EF4-FFF2-40B4-BE49-F238E27FC236}">
                    <a16:creationId xmlns:a16="http://schemas.microsoft.com/office/drawing/2014/main" id="{7B2BDC6B-5A16-404F-8265-1DE3B237AF40}"/>
                  </a:ext>
                </a:extLst>
              </p:cNvPr>
              <p:cNvSpPr>
                <a:spLocks noChangeShapeType="1"/>
              </p:cNvSpPr>
              <p:nvPr/>
            </p:nvSpPr>
            <p:spPr bwMode="auto">
              <a:xfrm>
                <a:off x="4460" y="2431"/>
                <a:ext cx="149" cy="421"/>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solidFill>
                    <a:srgbClr val="FF0000"/>
                  </a:solidFill>
                </a:endParaRPr>
              </a:p>
            </p:txBody>
          </p:sp>
          <p:sp>
            <p:nvSpPr>
              <p:cNvPr id="34" name="Line 27">
                <a:extLst>
                  <a:ext uri="{FF2B5EF4-FFF2-40B4-BE49-F238E27FC236}">
                    <a16:creationId xmlns:a16="http://schemas.microsoft.com/office/drawing/2014/main" id="{F1B32FA6-B7BA-014B-8797-0E84EC1D1252}"/>
                  </a:ext>
                </a:extLst>
              </p:cNvPr>
              <p:cNvSpPr>
                <a:spLocks noChangeShapeType="1"/>
              </p:cNvSpPr>
              <p:nvPr/>
            </p:nvSpPr>
            <p:spPr bwMode="auto">
              <a:xfrm>
                <a:off x="5327" y="2653"/>
                <a:ext cx="103" cy="420"/>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solidFill>
                    <a:srgbClr val="FF0000"/>
                  </a:solidFill>
                </a:endParaRPr>
              </a:p>
            </p:txBody>
          </p:sp>
          <p:sp>
            <p:nvSpPr>
              <p:cNvPr id="35" name="Oval 28">
                <a:extLst>
                  <a:ext uri="{FF2B5EF4-FFF2-40B4-BE49-F238E27FC236}">
                    <a16:creationId xmlns:a16="http://schemas.microsoft.com/office/drawing/2014/main" id="{B8F2644A-99FF-1742-842D-C4E535DF57E8}"/>
                  </a:ext>
                </a:extLst>
              </p:cNvPr>
              <p:cNvSpPr>
                <a:spLocks noChangeArrowheads="1"/>
              </p:cNvSpPr>
              <p:nvPr/>
            </p:nvSpPr>
            <p:spPr bwMode="auto">
              <a:xfrm>
                <a:off x="3894" y="1933"/>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36" name="Oval 29">
                <a:extLst>
                  <a:ext uri="{FF2B5EF4-FFF2-40B4-BE49-F238E27FC236}">
                    <a16:creationId xmlns:a16="http://schemas.microsoft.com/office/drawing/2014/main" id="{C233420F-CE88-1246-B8F2-9D68D4241831}"/>
                  </a:ext>
                </a:extLst>
              </p:cNvPr>
              <p:cNvSpPr>
                <a:spLocks noChangeArrowheads="1"/>
              </p:cNvSpPr>
              <p:nvPr/>
            </p:nvSpPr>
            <p:spPr bwMode="auto">
              <a:xfrm>
                <a:off x="3583" y="2315"/>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37" name="Oval 30">
                <a:extLst>
                  <a:ext uri="{FF2B5EF4-FFF2-40B4-BE49-F238E27FC236}">
                    <a16:creationId xmlns:a16="http://schemas.microsoft.com/office/drawing/2014/main" id="{C34EC12C-261B-9443-863B-23BC19AF991C}"/>
                  </a:ext>
                </a:extLst>
              </p:cNvPr>
              <p:cNvSpPr>
                <a:spLocks noChangeArrowheads="1"/>
              </p:cNvSpPr>
              <p:nvPr/>
            </p:nvSpPr>
            <p:spPr bwMode="auto">
              <a:xfrm>
                <a:off x="3915" y="2969"/>
                <a:ext cx="56" cy="40"/>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38" name="Oval 31">
                <a:extLst>
                  <a:ext uri="{FF2B5EF4-FFF2-40B4-BE49-F238E27FC236}">
                    <a16:creationId xmlns:a16="http://schemas.microsoft.com/office/drawing/2014/main" id="{387F20A4-91B3-E144-AAAF-7BDBBCEED541}"/>
                  </a:ext>
                </a:extLst>
              </p:cNvPr>
              <p:cNvSpPr>
                <a:spLocks noChangeArrowheads="1"/>
              </p:cNvSpPr>
              <p:nvPr/>
            </p:nvSpPr>
            <p:spPr bwMode="auto">
              <a:xfrm>
                <a:off x="5287" y="2599"/>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39" name="Oval 32">
                <a:extLst>
                  <a:ext uri="{FF2B5EF4-FFF2-40B4-BE49-F238E27FC236}">
                    <a16:creationId xmlns:a16="http://schemas.microsoft.com/office/drawing/2014/main" id="{D1EAC4CD-37BC-3E40-80D4-B79E0D45F61B}"/>
                  </a:ext>
                </a:extLst>
              </p:cNvPr>
              <p:cNvSpPr>
                <a:spLocks noChangeArrowheads="1"/>
              </p:cNvSpPr>
              <p:nvPr/>
            </p:nvSpPr>
            <p:spPr bwMode="auto">
              <a:xfrm>
                <a:off x="5391" y="3033"/>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40" name="Oval 33">
                <a:extLst>
                  <a:ext uri="{FF2B5EF4-FFF2-40B4-BE49-F238E27FC236}">
                    <a16:creationId xmlns:a16="http://schemas.microsoft.com/office/drawing/2014/main" id="{08EF393C-017A-E741-B249-EC8302B8CB30}"/>
                  </a:ext>
                </a:extLst>
              </p:cNvPr>
              <p:cNvSpPr>
                <a:spLocks noChangeArrowheads="1"/>
              </p:cNvSpPr>
              <p:nvPr/>
            </p:nvSpPr>
            <p:spPr bwMode="auto">
              <a:xfrm>
                <a:off x="5072" y="2251"/>
                <a:ext cx="69" cy="53"/>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41" name="Oval 34">
                <a:extLst>
                  <a:ext uri="{FF2B5EF4-FFF2-40B4-BE49-F238E27FC236}">
                    <a16:creationId xmlns:a16="http://schemas.microsoft.com/office/drawing/2014/main" id="{F8656B47-B099-4748-8038-0569F39CB3DF}"/>
                  </a:ext>
                </a:extLst>
              </p:cNvPr>
              <p:cNvSpPr>
                <a:spLocks noChangeArrowheads="1"/>
              </p:cNvSpPr>
              <p:nvPr/>
            </p:nvSpPr>
            <p:spPr bwMode="auto">
              <a:xfrm>
                <a:off x="4740" y="2008"/>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42" name="Oval 35">
                <a:extLst>
                  <a:ext uri="{FF2B5EF4-FFF2-40B4-BE49-F238E27FC236}">
                    <a16:creationId xmlns:a16="http://schemas.microsoft.com/office/drawing/2014/main" id="{585DA9C9-981A-3C48-9F13-85366CE5444D}"/>
                  </a:ext>
                </a:extLst>
              </p:cNvPr>
              <p:cNvSpPr>
                <a:spLocks noChangeArrowheads="1"/>
              </p:cNvSpPr>
              <p:nvPr/>
            </p:nvSpPr>
            <p:spPr bwMode="auto">
              <a:xfrm>
                <a:off x="4566" y="2819"/>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43" name="Oval 36">
                <a:extLst>
                  <a:ext uri="{FF2B5EF4-FFF2-40B4-BE49-F238E27FC236}">
                    <a16:creationId xmlns:a16="http://schemas.microsoft.com/office/drawing/2014/main" id="{E68643C4-C059-E041-9F9B-2A56AC8DB30F}"/>
                  </a:ext>
                </a:extLst>
              </p:cNvPr>
              <p:cNvSpPr>
                <a:spLocks noChangeArrowheads="1"/>
              </p:cNvSpPr>
              <p:nvPr/>
            </p:nvSpPr>
            <p:spPr bwMode="auto">
              <a:xfrm>
                <a:off x="4421" y="2396"/>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sp>
            <p:nvSpPr>
              <p:cNvPr id="44" name="Oval 37">
                <a:extLst>
                  <a:ext uri="{FF2B5EF4-FFF2-40B4-BE49-F238E27FC236}">
                    <a16:creationId xmlns:a16="http://schemas.microsoft.com/office/drawing/2014/main" id="{465CE00F-A36A-784E-BDFC-BDFB6F35D00D}"/>
                  </a:ext>
                </a:extLst>
              </p:cNvPr>
              <p:cNvSpPr>
                <a:spLocks noChangeArrowheads="1"/>
              </p:cNvSpPr>
              <p:nvPr/>
            </p:nvSpPr>
            <p:spPr bwMode="auto">
              <a:xfrm>
                <a:off x="4005" y="2553"/>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solidFill>
                    <a:srgbClr val="FF0000"/>
                  </a:solidFill>
                  <a:latin typeface="Times New Roman" charset="0"/>
                </a:endParaRPr>
              </a:p>
            </p:txBody>
          </p:sp>
        </p:grpSp>
      </p:grpSp>
      <p:grpSp>
        <p:nvGrpSpPr>
          <p:cNvPr id="45" name="Group 87">
            <a:extLst>
              <a:ext uri="{FF2B5EF4-FFF2-40B4-BE49-F238E27FC236}">
                <a16:creationId xmlns:a16="http://schemas.microsoft.com/office/drawing/2014/main" id="{A5748006-8A30-854F-8DD0-C73802CC462B}"/>
              </a:ext>
            </a:extLst>
          </p:cNvPr>
          <p:cNvGrpSpPr>
            <a:grpSpLocks/>
          </p:cNvGrpSpPr>
          <p:nvPr/>
        </p:nvGrpSpPr>
        <p:grpSpPr bwMode="auto">
          <a:xfrm>
            <a:off x="1798794" y="4558312"/>
            <a:ext cx="3316288" cy="1828800"/>
            <a:chOff x="2222" y="3049"/>
            <a:chExt cx="2089" cy="1152"/>
          </a:xfrm>
        </p:grpSpPr>
        <p:sp>
          <p:nvSpPr>
            <p:cNvPr id="46" name="Freeform 65">
              <a:extLst>
                <a:ext uri="{FF2B5EF4-FFF2-40B4-BE49-F238E27FC236}">
                  <a16:creationId xmlns:a16="http://schemas.microsoft.com/office/drawing/2014/main" id="{F7879977-5EC0-2E47-964C-AD7B9F95E26F}"/>
                </a:ext>
              </a:extLst>
            </p:cNvPr>
            <p:cNvSpPr>
              <a:spLocks/>
            </p:cNvSpPr>
            <p:nvPr/>
          </p:nvSpPr>
          <p:spPr bwMode="auto">
            <a:xfrm>
              <a:off x="2255" y="3079"/>
              <a:ext cx="2004" cy="67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 name="Line 68">
              <a:extLst>
                <a:ext uri="{FF2B5EF4-FFF2-40B4-BE49-F238E27FC236}">
                  <a16:creationId xmlns:a16="http://schemas.microsoft.com/office/drawing/2014/main" id="{E03DC440-63BF-AF4B-B129-733E49F58C3E}"/>
                </a:ext>
              </a:extLst>
            </p:cNvPr>
            <p:cNvSpPr>
              <a:spLocks noChangeShapeType="1"/>
            </p:cNvSpPr>
            <p:nvPr/>
          </p:nvSpPr>
          <p:spPr bwMode="auto">
            <a:xfrm>
              <a:off x="3966" y="3769"/>
              <a:ext cx="103" cy="42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8" name="Oval 69">
              <a:extLst>
                <a:ext uri="{FF2B5EF4-FFF2-40B4-BE49-F238E27FC236}">
                  <a16:creationId xmlns:a16="http://schemas.microsoft.com/office/drawing/2014/main" id="{58275927-C0E2-0F44-9C80-FCADF770464D}"/>
                </a:ext>
              </a:extLst>
            </p:cNvPr>
            <p:cNvSpPr>
              <a:spLocks noChangeArrowheads="1"/>
            </p:cNvSpPr>
            <p:nvPr/>
          </p:nvSpPr>
          <p:spPr bwMode="auto">
            <a:xfrm>
              <a:off x="2533" y="3049"/>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9" name="Oval 70">
              <a:extLst>
                <a:ext uri="{FF2B5EF4-FFF2-40B4-BE49-F238E27FC236}">
                  <a16:creationId xmlns:a16="http://schemas.microsoft.com/office/drawing/2014/main" id="{66F3AD47-3583-7841-AFDB-8F5DE3AC9A94}"/>
                </a:ext>
              </a:extLst>
            </p:cNvPr>
            <p:cNvSpPr>
              <a:spLocks noChangeArrowheads="1"/>
            </p:cNvSpPr>
            <p:nvPr/>
          </p:nvSpPr>
          <p:spPr bwMode="auto">
            <a:xfrm>
              <a:off x="2222" y="3431"/>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0" name="Oval 71">
              <a:extLst>
                <a:ext uri="{FF2B5EF4-FFF2-40B4-BE49-F238E27FC236}">
                  <a16:creationId xmlns:a16="http://schemas.microsoft.com/office/drawing/2014/main" id="{51BA974C-E12E-FD4B-BFBA-304A6F06B675}"/>
                </a:ext>
              </a:extLst>
            </p:cNvPr>
            <p:cNvSpPr>
              <a:spLocks noChangeArrowheads="1"/>
            </p:cNvSpPr>
            <p:nvPr/>
          </p:nvSpPr>
          <p:spPr bwMode="auto">
            <a:xfrm>
              <a:off x="2554" y="4085"/>
              <a:ext cx="56" cy="40"/>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1" name="Oval 72">
              <a:extLst>
                <a:ext uri="{FF2B5EF4-FFF2-40B4-BE49-F238E27FC236}">
                  <a16:creationId xmlns:a16="http://schemas.microsoft.com/office/drawing/2014/main" id="{B3B76E4A-4D62-8449-8A3C-AD26852B175C}"/>
                </a:ext>
              </a:extLst>
            </p:cNvPr>
            <p:cNvSpPr>
              <a:spLocks noChangeArrowheads="1"/>
            </p:cNvSpPr>
            <p:nvPr/>
          </p:nvSpPr>
          <p:spPr bwMode="auto">
            <a:xfrm>
              <a:off x="3926" y="3715"/>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2" name="Oval 73">
              <a:extLst>
                <a:ext uri="{FF2B5EF4-FFF2-40B4-BE49-F238E27FC236}">
                  <a16:creationId xmlns:a16="http://schemas.microsoft.com/office/drawing/2014/main" id="{137093EE-F1A4-C84B-9935-AB97E0B4508D}"/>
                </a:ext>
              </a:extLst>
            </p:cNvPr>
            <p:cNvSpPr>
              <a:spLocks noChangeArrowheads="1"/>
            </p:cNvSpPr>
            <p:nvPr/>
          </p:nvSpPr>
          <p:spPr bwMode="auto">
            <a:xfrm>
              <a:off x="4030" y="4149"/>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3" name="Oval 64">
              <a:extLst>
                <a:ext uri="{FF2B5EF4-FFF2-40B4-BE49-F238E27FC236}">
                  <a16:creationId xmlns:a16="http://schemas.microsoft.com/office/drawing/2014/main" id="{1E10D168-F60A-5041-A96D-E4EEF3B887A2}"/>
                </a:ext>
              </a:extLst>
            </p:cNvPr>
            <p:cNvSpPr>
              <a:spLocks noChangeArrowheads="1"/>
            </p:cNvSpPr>
            <p:nvPr/>
          </p:nvSpPr>
          <p:spPr bwMode="auto">
            <a:xfrm>
              <a:off x="4241" y="3385"/>
              <a:ext cx="70" cy="65"/>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4" name="Oval 74">
              <a:extLst>
                <a:ext uri="{FF2B5EF4-FFF2-40B4-BE49-F238E27FC236}">
                  <a16:creationId xmlns:a16="http://schemas.microsoft.com/office/drawing/2014/main" id="{FF5ED4BD-5F36-5547-808E-37CD63597FE8}"/>
                </a:ext>
              </a:extLst>
            </p:cNvPr>
            <p:cNvSpPr>
              <a:spLocks noChangeArrowheads="1"/>
            </p:cNvSpPr>
            <p:nvPr/>
          </p:nvSpPr>
          <p:spPr bwMode="auto">
            <a:xfrm>
              <a:off x="3742" y="3385"/>
              <a:ext cx="69" cy="53"/>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5" name="Oval 75">
              <a:extLst>
                <a:ext uri="{FF2B5EF4-FFF2-40B4-BE49-F238E27FC236}">
                  <a16:creationId xmlns:a16="http://schemas.microsoft.com/office/drawing/2014/main" id="{FE98B1F8-0DD2-F744-9D6E-5CDEE207B7E5}"/>
                </a:ext>
              </a:extLst>
            </p:cNvPr>
            <p:cNvSpPr>
              <a:spLocks noChangeArrowheads="1"/>
            </p:cNvSpPr>
            <p:nvPr/>
          </p:nvSpPr>
          <p:spPr bwMode="auto">
            <a:xfrm>
              <a:off x="3379" y="3113"/>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6" name="Oval 76">
              <a:extLst>
                <a:ext uri="{FF2B5EF4-FFF2-40B4-BE49-F238E27FC236}">
                  <a16:creationId xmlns:a16="http://schemas.microsoft.com/office/drawing/2014/main" id="{29A25922-CFD9-6642-A70D-655E5F68F579}"/>
                </a:ext>
              </a:extLst>
            </p:cNvPr>
            <p:cNvSpPr>
              <a:spLocks noChangeArrowheads="1"/>
            </p:cNvSpPr>
            <p:nvPr/>
          </p:nvSpPr>
          <p:spPr bwMode="auto">
            <a:xfrm>
              <a:off x="3205" y="3935"/>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7" name="Oval 77">
              <a:extLst>
                <a:ext uri="{FF2B5EF4-FFF2-40B4-BE49-F238E27FC236}">
                  <a16:creationId xmlns:a16="http://schemas.microsoft.com/office/drawing/2014/main" id="{8E47B38C-AA7C-3C4E-99D5-1309B97DABE8}"/>
                </a:ext>
              </a:extLst>
            </p:cNvPr>
            <p:cNvSpPr>
              <a:spLocks noChangeArrowheads="1"/>
            </p:cNvSpPr>
            <p:nvPr/>
          </p:nvSpPr>
          <p:spPr bwMode="auto">
            <a:xfrm>
              <a:off x="3060" y="3512"/>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8" name="Oval 78">
              <a:extLst>
                <a:ext uri="{FF2B5EF4-FFF2-40B4-BE49-F238E27FC236}">
                  <a16:creationId xmlns:a16="http://schemas.microsoft.com/office/drawing/2014/main" id="{6E92BD6D-2329-824D-9787-A3918F4D0588}"/>
                </a:ext>
              </a:extLst>
            </p:cNvPr>
            <p:cNvSpPr>
              <a:spLocks noChangeArrowheads="1"/>
            </p:cNvSpPr>
            <p:nvPr/>
          </p:nvSpPr>
          <p:spPr bwMode="auto">
            <a:xfrm>
              <a:off x="2644" y="3669"/>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59" name="Line 79">
              <a:extLst>
                <a:ext uri="{FF2B5EF4-FFF2-40B4-BE49-F238E27FC236}">
                  <a16:creationId xmlns:a16="http://schemas.microsoft.com/office/drawing/2014/main" id="{ACC0014E-412B-DF41-AA5E-8D11C1CE6F09}"/>
                </a:ext>
              </a:extLst>
            </p:cNvPr>
            <p:cNvSpPr>
              <a:spLocks noChangeShapeType="1"/>
            </p:cNvSpPr>
            <p:nvPr/>
          </p:nvSpPr>
          <p:spPr bwMode="auto">
            <a:xfrm>
              <a:off x="2233" y="3502"/>
              <a:ext cx="306" cy="59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60" name="Line 82">
              <a:extLst>
                <a:ext uri="{FF2B5EF4-FFF2-40B4-BE49-F238E27FC236}">
                  <a16:creationId xmlns:a16="http://schemas.microsoft.com/office/drawing/2014/main" id="{F1DDA347-437D-254A-8011-D47D27D4722A}"/>
                </a:ext>
              </a:extLst>
            </p:cNvPr>
            <p:cNvSpPr>
              <a:spLocks noChangeShapeType="1"/>
            </p:cNvSpPr>
            <p:nvPr/>
          </p:nvSpPr>
          <p:spPr bwMode="auto">
            <a:xfrm flipV="1">
              <a:off x="3265" y="3412"/>
              <a:ext cx="453" cy="544"/>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grpSp>
        <p:nvGrpSpPr>
          <p:cNvPr id="4" name="群組 3">
            <a:extLst>
              <a:ext uri="{FF2B5EF4-FFF2-40B4-BE49-F238E27FC236}">
                <a16:creationId xmlns:a16="http://schemas.microsoft.com/office/drawing/2014/main" id="{2F717F91-CAE6-E04A-A520-4EBBF6AECB1E}"/>
              </a:ext>
            </a:extLst>
          </p:cNvPr>
          <p:cNvGrpSpPr/>
          <p:nvPr/>
        </p:nvGrpSpPr>
        <p:grpSpPr>
          <a:xfrm>
            <a:off x="5651500" y="2950505"/>
            <a:ext cx="3444362" cy="1812656"/>
            <a:chOff x="5651500" y="2950505"/>
            <a:chExt cx="3444362" cy="1812656"/>
          </a:xfrm>
        </p:grpSpPr>
        <p:sp>
          <p:nvSpPr>
            <p:cNvPr id="3" name="文字方塊 2">
              <a:extLst>
                <a:ext uri="{FF2B5EF4-FFF2-40B4-BE49-F238E27FC236}">
                  <a16:creationId xmlns:a16="http://schemas.microsoft.com/office/drawing/2014/main" id="{F762504B-AA92-994D-B75B-01F3002A5905}"/>
                </a:ext>
              </a:extLst>
            </p:cNvPr>
            <p:cNvSpPr txBox="1"/>
            <p:nvPr/>
          </p:nvSpPr>
          <p:spPr>
            <a:xfrm>
              <a:off x="5827629" y="3834652"/>
              <a:ext cx="312906" cy="400110"/>
            </a:xfrm>
            <a:prstGeom prst="rect">
              <a:avLst/>
            </a:prstGeom>
            <a:noFill/>
          </p:spPr>
          <p:txBody>
            <a:bodyPr wrap="none" rtlCol="0">
              <a:spAutoFit/>
            </a:bodyPr>
            <a:lstStyle/>
            <a:p>
              <a:r>
                <a:rPr kumimoji="1" lang="en-US" altLang="zh-TW" sz="2000" b="1" dirty="0"/>
                <a:t>2</a:t>
              </a:r>
              <a:endParaRPr kumimoji="1" lang="zh-TW" altLang="en-US" sz="2000" b="1" dirty="0"/>
            </a:p>
          </p:txBody>
        </p:sp>
        <p:sp>
          <p:nvSpPr>
            <p:cNvPr id="61" name="文字方塊 60">
              <a:extLst>
                <a:ext uri="{FF2B5EF4-FFF2-40B4-BE49-F238E27FC236}">
                  <a16:creationId xmlns:a16="http://schemas.microsoft.com/office/drawing/2014/main" id="{8EA28DFB-1D32-F641-9DA9-6AB3AC7B37F6}"/>
                </a:ext>
              </a:extLst>
            </p:cNvPr>
            <p:cNvSpPr txBox="1"/>
            <p:nvPr/>
          </p:nvSpPr>
          <p:spPr>
            <a:xfrm>
              <a:off x="5651500" y="3105242"/>
              <a:ext cx="312906" cy="400110"/>
            </a:xfrm>
            <a:prstGeom prst="rect">
              <a:avLst/>
            </a:prstGeom>
            <a:noFill/>
          </p:spPr>
          <p:txBody>
            <a:bodyPr wrap="none" rtlCol="0">
              <a:spAutoFit/>
            </a:bodyPr>
            <a:lstStyle/>
            <a:p>
              <a:r>
                <a:rPr kumimoji="1" lang="en-US" altLang="zh-TW" sz="2000" b="1" dirty="0"/>
                <a:t>1</a:t>
              </a:r>
              <a:endParaRPr kumimoji="1" lang="zh-TW" altLang="en-US" sz="2000" b="1" dirty="0"/>
            </a:p>
          </p:txBody>
        </p:sp>
        <p:sp>
          <p:nvSpPr>
            <p:cNvPr id="62" name="文字方塊 61">
              <a:extLst>
                <a:ext uri="{FF2B5EF4-FFF2-40B4-BE49-F238E27FC236}">
                  <a16:creationId xmlns:a16="http://schemas.microsoft.com/office/drawing/2014/main" id="{81108F45-F765-D04E-B198-F6978D70A8F1}"/>
                </a:ext>
              </a:extLst>
            </p:cNvPr>
            <p:cNvSpPr txBox="1"/>
            <p:nvPr/>
          </p:nvSpPr>
          <p:spPr>
            <a:xfrm>
              <a:off x="6351588" y="4301077"/>
              <a:ext cx="312906" cy="400110"/>
            </a:xfrm>
            <a:prstGeom prst="rect">
              <a:avLst/>
            </a:prstGeom>
            <a:noFill/>
          </p:spPr>
          <p:txBody>
            <a:bodyPr wrap="none" rtlCol="0">
              <a:spAutoFit/>
            </a:bodyPr>
            <a:lstStyle/>
            <a:p>
              <a:r>
                <a:rPr kumimoji="1" lang="en-US" altLang="zh-TW" sz="2000" b="1" dirty="0"/>
                <a:t>3</a:t>
              </a:r>
              <a:endParaRPr kumimoji="1" lang="zh-TW" altLang="en-US" sz="2000" b="1" dirty="0"/>
            </a:p>
          </p:txBody>
        </p:sp>
        <p:sp>
          <p:nvSpPr>
            <p:cNvPr id="63" name="文字方塊 62">
              <a:extLst>
                <a:ext uri="{FF2B5EF4-FFF2-40B4-BE49-F238E27FC236}">
                  <a16:creationId xmlns:a16="http://schemas.microsoft.com/office/drawing/2014/main" id="{24A951DF-29EC-B940-A38E-E13254CC7C61}"/>
                </a:ext>
              </a:extLst>
            </p:cNvPr>
            <p:cNvSpPr txBox="1"/>
            <p:nvPr/>
          </p:nvSpPr>
          <p:spPr>
            <a:xfrm>
              <a:off x="6468016" y="3573463"/>
              <a:ext cx="312906" cy="400110"/>
            </a:xfrm>
            <a:prstGeom prst="rect">
              <a:avLst/>
            </a:prstGeom>
            <a:noFill/>
          </p:spPr>
          <p:txBody>
            <a:bodyPr wrap="none" rtlCol="0">
              <a:spAutoFit/>
            </a:bodyPr>
            <a:lstStyle/>
            <a:p>
              <a:r>
                <a:rPr kumimoji="1" lang="en-US" altLang="zh-TW" sz="2000" b="1" dirty="0"/>
                <a:t>5</a:t>
              </a:r>
              <a:endParaRPr kumimoji="1" lang="zh-TW" altLang="en-US" sz="2000" b="1" dirty="0"/>
            </a:p>
          </p:txBody>
        </p:sp>
        <p:sp>
          <p:nvSpPr>
            <p:cNvPr id="64" name="文字方塊 63">
              <a:extLst>
                <a:ext uri="{FF2B5EF4-FFF2-40B4-BE49-F238E27FC236}">
                  <a16:creationId xmlns:a16="http://schemas.microsoft.com/office/drawing/2014/main" id="{9B413E36-D3F4-2840-8355-EF62FC6F709F}"/>
                </a:ext>
              </a:extLst>
            </p:cNvPr>
            <p:cNvSpPr txBox="1"/>
            <p:nvPr/>
          </p:nvSpPr>
          <p:spPr>
            <a:xfrm>
              <a:off x="7210943" y="3900967"/>
              <a:ext cx="312906" cy="400110"/>
            </a:xfrm>
            <a:prstGeom prst="rect">
              <a:avLst/>
            </a:prstGeom>
            <a:noFill/>
          </p:spPr>
          <p:txBody>
            <a:bodyPr wrap="none" rtlCol="0">
              <a:spAutoFit/>
            </a:bodyPr>
            <a:lstStyle/>
            <a:p>
              <a:r>
                <a:rPr kumimoji="1" lang="en-US" altLang="zh-TW" sz="2000" b="1" dirty="0"/>
                <a:t>7</a:t>
              </a:r>
              <a:endParaRPr kumimoji="1" lang="zh-TW" altLang="en-US" sz="2000" b="1" dirty="0"/>
            </a:p>
          </p:txBody>
        </p:sp>
        <p:sp>
          <p:nvSpPr>
            <p:cNvPr id="65" name="文字方塊 64">
              <a:extLst>
                <a:ext uri="{FF2B5EF4-FFF2-40B4-BE49-F238E27FC236}">
                  <a16:creationId xmlns:a16="http://schemas.microsoft.com/office/drawing/2014/main" id="{B222089B-9680-C64F-9272-3BAAEE9A2746}"/>
                </a:ext>
              </a:extLst>
            </p:cNvPr>
            <p:cNvSpPr txBox="1"/>
            <p:nvPr/>
          </p:nvSpPr>
          <p:spPr>
            <a:xfrm>
              <a:off x="7001476" y="3189748"/>
              <a:ext cx="312906" cy="400110"/>
            </a:xfrm>
            <a:prstGeom prst="rect">
              <a:avLst/>
            </a:prstGeom>
            <a:noFill/>
          </p:spPr>
          <p:txBody>
            <a:bodyPr wrap="none" rtlCol="0">
              <a:spAutoFit/>
            </a:bodyPr>
            <a:lstStyle/>
            <a:p>
              <a:r>
                <a:rPr kumimoji="1" lang="en-US" altLang="zh-TW" sz="2000" b="1" dirty="0"/>
                <a:t>9</a:t>
              </a:r>
              <a:endParaRPr kumimoji="1" lang="zh-TW" altLang="en-US" sz="2000" b="1" dirty="0"/>
            </a:p>
          </p:txBody>
        </p:sp>
        <p:sp>
          <p:nvSpPr>
            <p:cNvPr id="66" name="文字方塊 65">
              <a:extLst>
                <a:ext uri="{FF2B5EF4-FFF2-40B4-BE49-F238E27FC236}">
                  <a16:creationId xmlns:a16="http://schemas.microsoft.com/office/drawing/2014/main" id="{326D886E-2150-8648-B1CB-60E9013B4787}"/>
                </a:ext>
              </a:extLst>
            </p:cNvPr>
            <p:cNvSpPr txBox="1"/>
            <p:nvPr/>
          </p:nvSpPr>
          <p:spPr>
            <a:xfrm>
              <a:off x="7742028" y="2950505"/>
              <a:ext cx="426976" cy="400110"/>
            </a:xfrm>
            <a:prstGeom prst="rect">
              <a:avLst/>
            </a:prstGeom>
            <a:noFill/>
          </p:spPr>
          <p:txBody>
            <a:bodyPr wrap="none" rtlCol="0">
              <a:spAutoFit/>
            </a:bodyPr>
            <a:lstStyle/>
            <a:p>
              <a:r>
                <a:rPr kumimoji="1" lang="en-US" altLang="zh-TW" sz="2000" b="1" dirty="0"/>
                <a:t>11</a:t>
              </a:r>
              <a:endParaRPr kumimoji="1" lang="zh-TW" altLang="en-US" sz="2000" b="1" dirty="0"/>
            </a:p>
          </p:txBody>
        </p:sp>
        <p:sp>
          <p:nvSpPr>
            <p:cNvPr id="67" name="文字方塊 66">
              <a:extLst>
                <a:ext uri="{FF2B5EF4-FFF2-40B4-BE49-F238E27FC236}">
                  <a16:creationId xmlns:a16="http://schemas.microsoft.com/office/drawing/2014/main" id="{C6776FB6-58E0-3F43-AEAF-EDDBD448B3B2}"/>
                </a:ext>
              </a:extLst>
            </p:cNvPr>
            <p:cNvSpPr txBox="1"/>
            <p:nvPr/>
          </p:nvSpPr>
          <p:spPr>
            <a:xfrm>
              <a:off x="7843732" y="3792090"/>
              <a:ext cx="441146" cy="400110"/>
            </a:xfrm>
            <a:prstGeom prst="rect">
              <a:avLst/>
            </a:prstGeom>
            <a:noFill/>
          </p:spPr>
          <p:txBody>
            <a:bodyPr wrap="none" rtlCol="0">
              <a:spAutoFit/>
            </a:bodyPr>
            <a:lstStyle/>
            <a:p>
              <a:r>
                <a:rPr kumimoji="1" lang="en-US" altLang="zh-TW" sz="2000" b="1" dirty="0"/>
                <a:t>12</a:t>
              </a:r>
              <a:endParaRPr kumimoji="1" lang="zh-TW" altLang="en-US" sz="2000" b="1" dirty="0"/>
            </a:p>
          </p:txBody>
        </p:sp>
        <p:sp>
          <p:nvSpPr>
            <p:cNvPr id="68" name="文字方塊 67">
              <a:extLst>
                <a:ext uri="{FF2B5EF4-FFF2-40B4-BE49-F238E27FC236}">
                  <a16:creationId xmlns:a16="http://schemas.microsoft.com/office/drawing/2014/main" id="{D0F971AF-FBBF-F041-8953-8716E7B31B04}"/>
                </a:ext>
              </a:extLst>
            </p:cNvPr>
            <p:cNvSpPr txBox="1"/>
            <p:nvPr/>
          </p:nvSpPr>
          <p:spPr>
            <a:xfrm>
              <a:off x="8654716" y="3898377"/>
              <a:ext cx="441146" cy="400110"/>
            </a:xfrm>
            <a:prstGeom prst="rect">
              <a:avLst/>
            </a:prstGeom>
            <a:noFill/>
          </p:spPr>
          <p:txBody>
            <a:bodyPr wrap="none" rtlCol="0">
              <a:spAutoFit/>
            </a:bodyPr>
            <a:lstStyle/>
            <a:p>
              <a:r>
                <a:rPr kumimoji="1" lang="en-US" altLang="zh-TW" sz="2000" b="1" dirty="0"/>
                <a:t>13</a:t>
              </a:r>
              <a:endParaRPr kumimoji="1" lang="zh-TW" altLang="en-US" sz="2000" b="1" dirty="0"/>
            </a:p>
          </p:txBody>
        </p:sp>
        <p:sp>
          <p:nvSpPr>
            <p:cNvPr id="69" name="文字方塊 68">
              <a:extLst>
                <a:ext uri="{FF2B5EF4-FFF2-40B4-BE49-F238E27FC236}">
                  <a16:creationId xmlns:a16="http://schemas.microsoft.com/office/drawing/2014/main" id="{B4D1C551-382F-A544-BED5-A6D03A8E3749}"/>
                </a:ext>
              </a:extLst>
            </p:cNvPr>
            <p:cNvSpPr txBox="1"/>
            <p:nvPr/>
          </p:nvSpPr>
          <p:spPr>
            <a:xfrm>
              <a:off x="8084374" y="4363051"/>
              <a:ext cx="441146" cy="400110"/>
            </a:xfrm>
            <a:prstGeom prst="rect">
              <a:avLst/>
            </a:prstGeom>
            <a:noFill/>
          </p:spPr>
          <p:txBody>
            <a:bodyPr wrap="none" rtlCol="0">
              <a:spAutoFit/>
            </a:bodyPr>
            <a:lstStyle/>
            <a:p>
              <a:r>
                <a:rPr kumimoji="1" lang="en-US" altLang="zh-TW" sz="2000" b="1" dirty="0"/>
                <a:t>14</a:t>
              </a:r>
              <a:endParaRPr kumimoji="1" lang="zh-TW" altLang="en-US" sz="2000" b="1" dirty="0"/>
            </a:p>
          </p:txBody>
        </p:sp>
      </p:grpSp>
      <p:grpSp>
        <p:nvGrpSpPr>
          <p:cNvPr id="70" name="群組 69">
            <a:extLst>
              <a:ext uri="{FF2B5EF4-FFF2-40B4-BE49-F238E27FC236}">
                <a16:creationId xmlns:a16="http://schemas.microsoft.com/office/drawing/2014/main" id="{A667FA45-B45D-B347-8831-AF1313D97E18}"/>
              </a:ext>
            </a:extLst>
          </p:cNvPr>
          <p:cNvGrpSpPr/>
          <p:nvPr/>
        </p:nvGrpSpPr>
        <p:grpSpPr>
          <a:xfrm>
            <a:off x="1246557" y="1498861"/>
            <a:ext cx="3444362" cy="1726745"/>
            <a:chOff x="5651500" y="3036416"/>
            <a:chExt cx="3444362" cy="1726745"/>
          </a:xfrm>
        </p:grpSpPr>
        <p:sp>
          <p:nvSpPr>
            <p:cNvPr id="71" name="文字方塊 70">
              <a:extLst>
                <a:ext uri="{FF2B5EF4-FFF2-40B4-BE49-F238E27FC236}">
                  <a16:creationId xmlns:a16="http://schemas.microsoft.com/office/drawing/2014/main" id="{1B460560-5ABD-C844-86FE-62D484EB0B85}"/>
                </a:ext>
              </a:extLst>
            </p:cNvPr>
            <p:cNvSpPr txBox="1"/>
            <p:nvPr/>
          </p:nvSpPr>
          <p:spPr>
            <a:xfrm>
              <a:off x="5981942" y="3574256"/>
              <a:ext cx="312906" cy="400110"/>
            </a:xfrm>
            <a:prstGeom prst="rect">
              <a:avLst/>
            </a:prstGeom>
            <a:noFill/>
          </p:spPr>
          <p:txBody>
            <a:bodyPr wrap="none" rtlCol="0">
              <a:spAutoFit/>
            </a:bodyPr>
            <a:lstStyle/>
            <a:p>
              <a:r>
                <a:rPr kumimoji="1" lang="en-US" altLang="zh-TW" sz="2000" b="1" dirty="0">
                  <a:solidFill>
                    <a:srgbClr val="FF0000"/>
                  </a:solidFill>
                </a:rPr>
                <a:t>2</a:t>
              </a:r>
              <a:endParaRPr kumimoji="1" lang="zh-TW" altLang="en-US" sz="2000" b="1" dirty="0">
                <a:solidFill>
                  <a:srgbClr val="FF0000"/>
                </a:solidFill>
              </a:endParaRPr>
            </a:p>
          </p:txBody>
        </p:sp>
        <p:sp>
          <p:nvSpPr>
            <p:cNvPr id="72" name="文字方塊 71">
              <a:extLst>
                <a:ext uri="{FF2B5EF4-FFF2-40B4-BE49-F238E27FC236}">
                  <a16:creationId xmlns:a16="http://schemas.microsoft.com/office/drawing/2014/main" id="{FB3979C4-E225-EA4C-9C91-A53716AC82ED}"/>
                </a:ext>
              </a:extLst>
            </p:cNvPr>
            <p:cNvSpPr txBox="1"/>
            <p:nvPr/>
          </p:nvSpPr>
          <p:spPr>
            <a:xfrm>
              <a:off x="5651500" y="3105242"/>
              <a:ext cx="312906" cy="400110"/>
            </a:xfrm>
            <a:prstGeom prst="rect">
              <a:avLst/>
            </a:prstGeom>
            <a:noFill/>
          </p:spPr>
          <p:txBody>
            <a:bodyPr wrap="none" rtlCol="0">
              <a:spAutoFit/>
            </a:bodyPr>
            <a:lstStyle/>
            <a:p>
              <a:r>
                <a:rPr kumimoji="1" lang="en-US" altLang="zh-TW" sz="2000" b="1" dirty="0">
                  <a:solidFill>
                    <a:srgbClr val="FF0000"/>
                  </a:solidFill>
                </a:rPr>
                <a:t>1</a:t>
              </a:r>
              <a:endParaRPr kumimoji="1" lang="zh-TW" altLang="en-US" sz="2000" b="1" dirty="0">
                <a:solidFill>
                  <a:srgbClr val="FF0000"/>
                </a:solidFill>
              </a:endParaRPr>
            </a:p>
          </p:txBody>
        </p:sp>
        <p:sp>
          <p:nvSpPr>
            <p:cNvPr id="73" name="文字方塊 72">
              <a:extLst>
                <a:ext uri="{FF2B5EF4-FFF2-40B4-BE49-F238E27FC236}">
                  <a16:creationId xmlns:a16="http://schemas.microsoft.com/office/drawing/2014/main" id="{8FABC483-D178-7643-B396-EF8D440EDE98}"/>
                </a:ext>
              </a:extLst>
            </p:cNvPr>
            <p:cNvSpPr txBox="1"/>
            <p:nvPr/>
          </p:nvSpPr>
          <p:spPr>
            <a:xfrm>
              <a:off x="6351588" y="4301077"/>
              <a:ext cx="312906" cy="400110"/>
            </a:xfrm>
            <a:prstGeom prst="rect">
              <a:avLst/>
            </a:prstGeom>
            <a:noFill/>
          </p:spPr>
          <p:txBody>
            <a:bodyPr wrap="none" rtlCol="0">
              <a:spAutoFit/>
            </a:bodyPr>
            <a:lstStyle/>
            <a:p>
              <a:r>
                <a:rPr kumimoji="1" lang="en-US" altLang="zh-TW" sz="2000" b="1" dirty="0">
                  <a:solidFill>
                    <a:srgbClr val="FF0000"/>
                  </a:solidFill>
                </a:rPr>
                <a:t>3</a:t>
              </a:r>
              <a:endParaRPr kumimoji="1" lang="zh-TW" altLang="en-US" sz="2000" b="1" dirty="0">
                <a:solidFill>
                  <a:srgbClr val="FF0000"/>
                </a:solidFill>
              </a:endParaRPr>
            </a:p>
          </p:txBody>
        </p:sp>
        <p:sp>
          <p:nvSpPr>
            <p:cNvPr id="74" name="文字方塊 73">
              <a:extLst>
                <a:ext uri="{FF2B5EF4-FFF2-40B4-BE49-F238E27FC236}">
                  <a16:creationId xmlns:a16="http://schemas.microsoft.com/office/drawing/2014/main" id="{4C1BDCD1-B8DB-6141-A2E5-3322B3A03FEC}"/>
                </a:ext>
              </a:extLst>
            </p:cNvPr>
            <p:cNvSpPr txBox="1"/>
            <p:nvPr/>
          </p:nvSpPr>
          <p:spPr>
            <a:xfrm>
              <a:off x="6502658" y="3105242"/>
              <a:ext cx="312906" cy="400110"/>
            </a:xfrm>
            <a:prstGeom prst="rect">
              <a:avLst/>
            </a:prstGeom>
            <a:noFill/>
          </p:spPr>
          <p:txBody>
            <a:bodyPr wrap="none" rtlCol="0">
              <a:spAutoFit/>
            </a:bodyPr>
            <a:lstStyle/>
            <a:p>
              <a:r>
                <a:rPr kumimoji="1" lang="en-US" altLang="zh-TW" sz="2000" b="1" dirty="0">
                  <a:solidFill>
                    <a:srgbClr val="FF0000"/>
                  </a:solidFill>
                </a:rPr>
                <a:t>5</a:t>
              </a:r>
              <a:endParaRPr kumimoji="1" lang="zh-TW" altLang="en-US" sz="2000" b="1" dirty="0">
                <a:solidFill>
                  <a:srgbClr val="FF0000"/>
                </a:solidFill>
              </a:endParaRPr>
            </a:p>
          </p:txBody>
        </p:sp>
        <p:sp>
          <p:nvSpPr>
            <p:cNvPr id="75" name="文字方塊 74">
              <a:extLst>
                <a:ext uri="{FF2B5EF4-FFF2-40B4-BE49-F238E27FC236}">
                  <a16:creationId xmlns:a16="http://schemas.microsoft.com/office/drawing/2014/main" id="{2EB7D629-FE64-184D-8A11-9524566405E0}"/>
                </a:ext>
              </a:extLst>
            </p:cNvPr>
            <p:cNvSpPr txBox="1"/>
            <p:nvPr/>
          </p:nvSpPr>
          <p:spPr>
            <a:xfrm>
              <a:off x="7210943" y="3900967"/>
              <a:ext cx="312906" cy="400110"/>
            </a:xfrm>
            <a:prstGeom prst="rect">
              <a:avLst/>
            </a:prstGeom>
            <a:noFill/>
          </p:spPr>
          <p:txBody>
            <a:bodyPr wrap="none" rtlCol="0">
              <a:spAutoFit/>
            </a:bodyPr>
            <a:lstStyle/>
            <a:p>
              <a:r>
                <a:rPr kumimoji="1" lang="en-US" altLang="zh-TW" sz="2000" b="1" dirty="0">
                  <a:solidFill>
                    <a:srgbClr val="FF0000"/>
                  </a:solidFill>
                </a:rPr>
                <a:t>7</a:t>
              </a:r>
              <a:endParaRPr kumimoji="1" lang="zh-TW" altLang="en-US" sz="2000" b="1" dirty="0">
                <a:solidFill>
                  <a:srgbClr val="FF0000"/>
                </a:solidFill>
              </a:endParaRPr>
            </a:p>
          </p:txBody>
        </p:sp>
        <p:sp>
          <p:nvSpPr>
            <p:cNvPr id="76" name="文字方塊 75">
              <a:extLst>
                <a:ext uri="{FF2B5EF4-FFF2-40B4-BE49-F238E27FC236}">
                  <a16:creationId xmlns:a16="http://schemas.microsoft.com/office/drawing/2014/main" id="{E0E4C6AB-370C-1444-84B6-6A768DC2FB4E}"/>
                </a:ext>
              </a:extLst>
            </p:cNvPr>
            <p:cNvSpPr txBox="1"/>
            <p:nvPr/>
          </p:nvSpPr>
          <p:spPr>
            <a:xfrm>
              <a:off x="7001457" y="3223226"/>
              <a:ext cx="312906" cy="400110"/>
            </a:xfrm>
            <a:prstGeom prst="rect">
              <a:avLst/>
            </a:prstGeom>
            <a:noFill/>
          </p:spPr>
          <p:txBody>
            <a:bodyPr wrap="none" rtlCol="0">
              <a:spAutoFit/>
            </a:bodyPr>
            <a:lstStyle/>
            <a:p>
              <a:r>
                <a:rPr kumimoji="1" lang="en-US" altLang="zh-TW" sz="2000" b="1" dirty="0">
                  <a:solidFill>
                    <a:srgbClr val="FF0000"/>
                  </a:solidFill>
                </a:rPr>
                <a:t>9</a:t>
              </a:r>
              <a:endParaRPr kumimoji="1" lang="zh-TW" altLang="en-US" sz="2000" b="1" dirty="0">
                <a:solidFill>
                  <a:srgbClr val="FF0000"/>
                </a:solidFill>
              </a:endParaRPr>
            </a:p>
          </p:txBody>
        </p:sp>
        <p:sp>
          <p:nvSpPr>
            <p:cNvPr id="77" name="文字方塊 76">
              <a:extLst>
                <a:ext uri="{FF2B5EF4-FFF2-40B4-BE49-F238E27FC236}">
                  <a16:creationId xmlns:a16="http://schemas.microsoft.com/office/drawing/2014/main" id="{69ECAA2B-22CC-C44D-A6C3-AB1C3DD7C5D5}"/>
                </a:ext>
              </a:extLst>
            </p:cNvPr>
            <p:cNvSpPr txBox="1"/>
            <p:nvPr/>
          </p:nvSpPr>
          <p:spPr>
            <a:xfrm>
              <a:off x="7725388" y="3036416"/>
              <a:ext cx="426976" cy="400110"/>
            </a:xfrm>
            <a:prstGeom prst="rect">
              <a:avLst/>
            </a:prstGeom>
            <a:noFill/>
          </p:spPr>
          <p:txBody>
            <a:bodyPr wrap="none" rtlCol="0">
              <a:spAutoFit/>
            </a:bodyPr>
            <a:lstStyle/>
            <a:p>
              <a:r>
                <a:rPr kumimoji="1" lang="en-US" altLang="zh-TW" sz="2000" b="1" dirty="0">
                  <a:solidFill>
                    <a:srgbClr val="FF0000"/>
                  </a:solidFill>
                </a:rPr>
                <a:t>11</a:t>
              </a:r>
              <a:endParaRPr kumimoji="1" lang="zh-TW" altLang="en-US" sz="2000" b="1" dirty="0">
                <a:solidFill>
                  <a:srgbClr val="FF0000"/>
                </a:solidFill>
              </a:endParaRPr>
            </a:p>
          </p:txBody>
        </p:sp>
        <p:sp>
          <p:nvSpPr>
            <p:cNvPr id="78" name="文字方塊 77">
              <a:extLst>
                <a:ext uri="{FF2B5EF4-FFF2-40B4-BE49-F238E27FC236}">
                  <a16:creationId xmlns:a16="http://schemas.microsoft.com/office/drawing/2014/main" id="{16B2E5DC-6A7E-2C4B-8FC0-BBAA3A0E146D}"/>
                </a:ext>
              </a:extLst>
            </p:cNvPr>
            <p:cNvSpPr txBox="1"/>
            <p:nvPr/>
          </p:nvSpPr>
          <p:spPr>
            <a:xfrm>
              <a:off x="8205666" y="3603223"/>
              <a:ext cx="441146" cy="400110"/>
            </a:xfrm>
            <a:prstGeom prst="rect">
              <a:avLst/>
            </a:prstGeom>
            <a:noFill/>
          </p:spPr>
          <p:txBody>
            <a:bodyPr wrap="none" rtlCol="0">
              <a:spAutoFit/>
            </a:bodyPr>
            <a:lstStyle/>
            <a:p>
              <a:r>
                <a:rPr kumimoji="1" lang="en-US" altLang="zh-TW" sz="2000" b="1" dirty="0">
                  <a:solidFill>
                    <a:srgbClr val="FF0000"/>
                  </a:solidFill>
                </a:rPr>
                <a:t>12</a:t>
              </a:r>
              <a:endParaRPr kumimoji="1" lang="zh-TW" altLang="en-US" sz="2000" b="1" dirty="0">
                <a:solidFill>
                  <a:srgbClr val="FF0000"/>
                </a:solidFill>
              </a:endParaRPr>
            </a:p>
          </p:txBody>
        </p:sp>
        <p:sp>
          <p:nvSpPr>
            <p:cNvPr id="79" name="文字方塊 78">
              <a:extLst>
                <a:ext uri="{FF2B5EF4-FFF2-40B4-BE49-F238E27FC236}">
                  <a16:creationId xmlns:a16="http://schemas.microsoft.com/office/drawing/2014/main" id="{166852ED-5B6D-504A-8171-424439F5246B}"/>
                </a:ext>
              </a:extLst>
            </p:cNvPr>
            <p:cNvSpPr txBox="1"/>
            <p:nvPr/>
          </p:nvSpPr>
          <p:spPr>
            <a:xfrm>
              <a:off x="8654716" y="3898377"/>
              <a:ext cx="441146" cy="400110"/>
            </a:xfrm>
            <a:prstGeom prst="rect">
              <a:avLst/>
            </a:prstGeom>
            <a:noFill/>
          </p:spPr>
          <p:txBody>
            <a:bodyPr wrap="none" rtlCol="0">
              <a:spAutoFit/>
            </a:bodyPr>
            <a:lstStyle/>
            <a:p>
              <a:r>
                <a:rPr kumimoji="1" lang="en-US" altLang="zh-TW" sz="2000" b="1" dirty="0">
                  <a:solidFill>
                    <a:srgbClr val="FF0000"/>
                  </a:solidFill>
                </a:rPr>
                <a:t>13</a:t>
              </a:r>
              <a:endParaRPr kumimoji="1" lang="zh-TW" altLang="en-US" sz="2000" b="1" dirty="0">
                <a:solidFill>
                  <a:srgbClr val="FF0000"/>
                </a:solidFill>
              </a:endParaRPr>
            </a:p>
          </p:txBody>
        </p:sp>
        <p:sp>
          <p:nvSpPr>
            <p:cNvPr id="80" name="文字方塊 79">
              <a:extLst>
                <a:ext uri="{FF2B5EF4-FFF2-40B4-BE49-F238E27FC236}">
                  <a16:creationId xmlns:a16="http://schemas.microsoft.com/office/drawing/2014/main" id="{5799FEFA-1A79-4B43-8096-B88FEDA2E124}"/>
                </a:ext>
              </a:extLst>
            </p:cNvPr>
            <p:cNvSpPr txBox="1"/>
            <p:nvPr/>
          </p:nvSpPr>
          <p:spPr>
            <a:xfrm>
              <a:off x="8084374" y="4363051"/>
              <a:ext cx="441146" cy="400110"/>
            </a:xfrm>
            <a:prstGeom prst="rect">
              <a:avLst/>
            </a:prstGeom>
            <a:noFill/>
          </p:spPr>
          <p:txBody>
            <a:bodyPr wrap="none" rtlCol="0">
              <a:spAutoFit/>
            </a:bodyPr>
            <a:lstStyle/>
            <a:p>
              <a:r>
                <a:rPr kumimoji="1" lang="en-US" altLang="zh-TW" sz="2000" b="1" dirty="0">
                  <a:solidFill>
                    <a:srgbClr val="FF0000"/>
                  </a:solidFill>
                </a:rPr>
                <a:t>14</a:t>
              </a:r>
              <a:endParaRPr kumimoji="1" lang="zh-TW" altLang="en-US" sz="2000" b="1" dirty="0">
                <a:solidFill>
                  <a:srgbClr val="FF0000"/>
                </a:solidFill>
              </a:endParaRPr>
            </a:p>
          </p:txBody>
        </p:sp>
      </p:grpSp>
      <p:grpSp>
        <p:nvGrpSpPr>
          <p:cNvPr id="81" name="群組 80">
            <a:extLst>
              <a:ext uri="{FF2B5EF4-FFF2-40B4-BE49-F238E27FC236}">
                <a16:creationId xmlns:a16="http://schemas.microsoft.com/office/drawing/2014/main" id="{BD3C8224-C819-8049-83A9-5BED2B2BD13D}"/>
              </a:ext>
            </a:extLst>
          </p:cNvPr>
          <p:cNvGrpSpPr/>
          <p:nvPr/>
        </p:nvGrpSpPr>
        <p:grpSpPr>
          <a:xfrm>
            <a:off x="1708657" y="4363051"/>
            <a:ext cx="3539192" cy="1812656"/>
            <a:chOff x="5556670" y="2950505"/>
            <a:chExt cx="3539192" cy="1812656"/>
          </a:xfrm>
        </p:grpSpPr>
        <p:sp>
          <p:nvSpPr>
            <p:cNvPr id="82" name="文字方塊 81">
              <a:extLst>
                <a:ext uri="{FF2B5EF4-FFF2-40B4-BE49-F238E27FC236}">
                  <a16:creationId xmlns:a16="http://schemas.microsoft.com/office/drawing/2014/main" id="{B41292AF-C9C1-964F-8585-0793E52FC2D6}"/>
                </a:ext>
              </a:extLst>
            </p:cNvPr>
            <p:cNvSpPr txBox="1"/>
            <p:nvPr/>
          </p:nvSpPr>
          <p:spPr>
            <a:xfrm>
              <a:off x="5946949" y="3610951"/>
              <a:ext cx="312906" cy="400110"/>
            </a:xfrm>
            <a:prstGeom prst="rect">
              <a:avLst/>
            </a:prstGeom>
            <a:noFill/>
          </p:spPr>
          <p:txBody>
            <a:bodyPr wrap="none" rtlCol="0">
              <a:spAutoFit/>
            </a:bodyPr>
            <a:lstStyle/>
            <a:p>
              <a:r>
                <a:rPr kumimoji="1" lang="en-US" altLang="zh-TW" sz="2000" b="1" dirty="0">
                  <a:solidFill>
                    <a:srgbClr val="FF0000"/>
                  </a:solidFill>
                </a:rPr>
                <a:t>2</a:t>
              </a:r>
              <a:endParaRPr kumimoji="1" lang="zh-TW" altLang="en-US" sz="2000" b="1" dirty="0">
                <a:solidFill>
                  <a:srgbClr val="FF0000"/>
                </a:solidFill>
              </a:endParaRPr>
            </a:p>
          </p:txBody>
        </p:sp>
        <p:sp>
          <p:nvSpPr>
            <p:cNvPr id="83" name="文字方塊 82">
              <a:extLst>
                <a:ext uri="{FF2B5EF4-FFF2-40B4-BE49-F238E27FC236}">
                  <a16:creationId xmlns:a16="http://schemas.microsoft.com/office/drawing/2014/main" id="{2C216D07-4233-9A4D-B746-752DC615956A}"/>
                </a:ext>
              </a:extLst>
            </p:cNvPr>
            <p:cNvSpPr txBox="1"/>
            <p:nvPr/>
          </p:nvSpPr>
          <p:spPr>
            <a:xfrm>
              <a:off x="5651500" y="3105242"/>
              <a:ext cx="312906" cy="400110"/>
            </a:xfrm>
            <a:prstGeom prst="rect">
              <a:avLst/>
            </a:prstGeom>
            <a:noFill/>
          </p:spPr>
          <p:txBody>
            <a:bodyPr wrap="none" rtlCol="0">
              <a:spAutoFit/>
            </a:bodyPr>
            <a:lstStyle/>
            <a:p>
              <a:r>
                <a:rPr kumimoji="1" lang="en-US" altLang="zh-TW" sz="2000" b="1" dirty="0">
                  <a:solidFill>
                    <a:srgbClr val="FF0000"/>
                  </a:solidFill>
                </a:rPr>
                <a:t>1</a:t>
              </a:r>
              <a:endParaRPr kumimoji="1" lang="zh-TW" altLang="en-US" sz="2000" b="1" dirty="0">
                <a:solidFill>
                  <a:srgbClr val="FF0000"/>
                </a:solidFill>
              </a:endParaRPr>
            </a:p>
          </p:txBody>
        </p:sp>
        <p:sp>
          <p:nvSpPr>
            <p:cNvPr id="84" name="文字方塊 83">
              <a:extLst>
                <a:ext uri="{FF2B5EF4-FFF2-40B4-BE49-F238E27FC236}">
                  <a16:creationId xmlns:a16="http://schemas.microsoft.com/office/drawing/2014/main" id="{3D783A9A-DD56-8643-9B9A-AD6E0C3135FA}"/>
                </a:ext>
              </a:extLst>
            </p:cNvPr>
            <p:cNvSpPr txBox="1"/>
            <p:nvPr/>
          </p:nvSpPr>
          <p:spPr>
            <a:xfrm>
              <a:off x="5556670" y="4268129"/>
              <a:ext cx="312906" cy="400110"/>
            </a:xfrm>
            <a:prstGeom prst="rect">
              <a:avLst/>
            </a:prstGeom>
            <a:noFill/>
          </p:spPr>
          <p:txBody>
            <a:bodyPr wrap="none" rtlCol="0">
              <a:spAutoFit/>
            </a:bodyPr>
            <a:lstStyle/>
            <a:p>
              <a:r>
                <a:rPr kumimoji="1" lang="en-US" altLang="zh-TW" sz="2000" b="1" dirty="0">
                  <a:solidFill>
                    <a:srgbClr val="FF0000"/>
                  </a:solidFill>
                </a:rPr>
                <a:t>4</a:t>
              </a:r>
              <a:endParaRPr kumimoji="1" lang="zh-TW" altLang="en-US" sz="2000" b="1" dirty="0">
                <a:solidFill>
                  <a:srgbClr val="FF0000"/>
                </a:solidFill>
              </a:endParaRPr>
            </a:p>
          </p:txBody>
        </p:sp>
        <p:sp>
          <p:nvSpPr>
            <p:cNvPr id="85" name="文字方塊 84">
              <a:extLst>
                <a:ext uri="{FF2B5EF4-FFF2-40B4-BE49-F238E27FC236}">
                  <a16:creationId xmlns:a16="http://schemas.microsoft.com/office/drawing/2014/main" id="{7A653F49-B112-7A49-B7AC-66A9E6594F3D}"/>
                </a:ext>
              </a:extLst>
            </p:cNvPr>
            <p:cNvSpPr txBox="1"/>
            <p:nvPr/>
          </p:nvSpPr>
          <p:spPr>
            <a:xfrm>
              <a:off x="6452116" y="3697405"/>
              <a:ext cx="312906" cy="400110"/>
            </a:xfrm>
            <a:prstGeom prst="rect">
              <a:avLst/>
            </a:prstGeom>
            <a:noFill/>
          </p:spPr>
          <p:txBody>
            <a:bodyPr wrap="none" rtlCol="0">
              <a:spAutoFit/>
            </a:bodyPr>
            <a:lstStyle/>
            <a:p>
              <a:r>
                <a:rPr kumimoji="1" lang="en-US" altLang="zh-TW" sz="2000" b="1" dirty="0">
                  <a:solidFill>
                    <a:srgbClr val="FF0000"/>
                  </a:solidFill>
                </a:rPr>
                <a:t>5</a:t>
              </a:r>
              <a:endParaRPr kumimoji="1" lang="zh-TW" altLang="en-US" sz="2000" b="1" dirty="0">
                <a:solidFill>
                  <a:srgbClr val="FF0000"/>
                </a:solidFill>
              </a:endParaRPr>
            </a:p>
          </p:txBody>
        </p:sp>
        <p:sp>
          <p:nvSpPr>
            <p:cNvPr id="86" name="文字方塊 85">
              <a:extLst>
                <a:ext uri="{FF2B5EF4-FFF2-40B4-BE49-F238E27FC236}">
                  <a16:creationId xmlns:a16="http://schemas.microsoft.com/office/drawing/2014/main" id="{E8EFAB56-77DD-D342-8B7E-E9B88C31FAAD}"/>
                </a:ext>
              </a:extLst>
            </p:cNvPr>
            <p:cNvSpPr txBox="1"/>
            <p:nvPr/>
          </p:nvSpPr>
          <p:spPr>
            <a:xfrm>
              <a:off x="7262702" y="3900967"/>
              <a:ext cx="441146" cy="400110"/>
            </a:xfrm>
            <a:prstGeom prst="rect">
              <a:avLst/>
            </a:prstGeom>
            <a:noFill/>
          </p:spPr>
          <p:txBody>
            <a:bodyPr wrap="none" rtlCol="0">
              <a:spAutoFit/>
            </a:bodyPr>
            <a:lstStyle/>
            <a:p>
              <a:r>
                <a:rPr kumimoji="1" lang="en-US" altLang="zh-TW" sz="2000" b="1" dirty="0">
                  <a:solidFill>
                    <a:srgbClr val="FF0000"/>
                  </a:solidFill>
                </a:rPr>
                <a:t>15</a:t>
              </a:r>
              <a:endParaRPr kumimoji="1" lang="zh-TW" altLang="en-US" sz="2000" b="1" dirty="0">
                <a:solidFill>
                  <a:srgbClr val="FF0000"/>
                </a:solidFill>
              </a:endParaRPr>
            </a:p>
          </p:txBody>
        </p:sp>
        <p:sp>
          <p:nvSpPr>
            <p:cNvPr id="87" name="文字方塊 86">
              <a:extLst>
                <a:ext uri="{FF2B5EF4-FFF2-40B4-BE49-F238E27FC236}">
                  <a16:creationId xmlns:a16="http://schemas.microsoft.com/office/drawing/2014/main" id="{267C45C5-9927-2645-B9E6-3DBCCD021B4C}"/>
                </a:ext>
              </a:extLst>
            </p:cNvPr>
            <p:cNvSpPr txBox="1"/>
            <p:nvPr/>
          </p:nvSpPr>
          <p:spPr>
            <a:xfrm>
              <a:off x="7001733" y="3310628"/>
              <a:ext cx="312906" cy="400110"/>
            </a:xfrm>
            <a:prstGeom prst="rect">
              <a:avLst/>
            </a:prstGeom>
            <a:noFill/>
          </p:spPr>
          <p:txBody>
            <a:bodyPr wrap="none" rtlCol="0">
              <a:spAutoFit/>
            </a:bodyPr>
            <a:lstStyle/>
            <a:p>
              <a:r>
                <a:rPr kumimoji="1" lang="en-US" altLang="zh-TW" sz="2000" b="1" dirty="0">
                  <a:solidFill>
                    <a:srgbClr val="FF0000"/>
                  </a:solidFill>
                </a:rPr>
                <a:t>9</a:t>
              </a:r>
              <a:endParaRPr kumimoji="1" lang="zh-TW" altLang="en-US" sz="2000" b="1" dirty="0">
                <a:solidFill>
                  <a:srgbClr val="FF0000"/>
                </a:solidFill>
              </a:endParaRPr>
            </a:p>
          </p:txBody>
        </p:sp>
        <p:sp>
          <p:nvSpPr>
            <p:cNvPr id="88" name="文字方塊 87">
              <a:extLst>
                <a:ext uri="{FF2B5EF4-FFF2-40B4-BE49-F238E27FC236}">
                  <a16:creationId xmlns:a16="http://schemas.microsoft.com/office/drawing/2014/main" id="{58AF546E-BC1B-2549-90C0-1E498EA65960}"/>
                </a:ext>
              </a:extLst>
            </p:cNvPr>
            <p:cNvSpPr txBox="1"/>
            <p:nvPr/>
          </p:nvSpPr>
          <p:spPr>
            <a:xfrm>
              <a:off x="7742028" y="2950505"/>
              <a:ext cx="426976" cy="400110"/>
            </a:xfrm>
            <a:prstGeom prst="rect">
              <a:avLst/>
            </a:prstGeom>
            <a:noFill/>
          </p:spPr>
          <p:txBody>
            <a:bodyPr wrap="none" rtlCol="0">
              <a:spAutoFit/>
            </a:bodyPr>
            <a:lstStyle/>
            <a:p>
              <a:r>
                <a:rPr kumimoji="1" lang="en-US" altLang="zh-TW" sz="2000" b="1" dirty="0">
                  <a:solidFill>
                    <a:srgbClr val="FF0000"/>
                  </a:solidFill>
                </a:rPr>
                <a:t>11</a:t>
              </a:r>
              <a:endParaRPr kumimoji="1" lang="zh-TW" altLang="en-US" sz="2000" b="1" dirty="0">
                <a:solidFill>
                  <a:srgbClr val="FF0000"/>
                </a:solidFill>
              </a:endParaRPr>
            </a:p>
          </p:txBody>
        </p:sp>
        <p:sp>
          <p:nvSpPr>
            <p:cNvPr id="89" name="文字方塊 88">
              <a:extLst>
                <a:ext uri="{FF2B5EF4-FFF2-40B4-BE49-F238E27FC236}">
                  <a16:creationId xmlns:a16="http://schemas.microsoft.com/office/drawing/2014/main" id="{B3C831AF-F657-334D-B7DA-86EAB531AF30}"/>
                </a:ext>
              </a:extLst>
            </p:cNvPr>
            <p:cNvSpPr txBox="1"/>
            <p:nvPr/>
          </p:nvSpPr>
          <p:spPr>
            <a:xfrm>
              <a:off x="8120322" y="3582299"/>
              <a:ext cx="441146" cy="400110"/>
            </a:xfrm>
            <a:prstGeom prst="rect">
              <a:avLst/>
            </a:prstGeom>
            <a:noFill/>
          </p:spPr>
          <p:txBody>
            <a:bodyPr wrap="none" rtlCol="0">
              <a:spAutoFit/>
            </a:bodyPr>
            <a:lstStyle/>
            <a:p>
              <a:r>
                <a:rPr kumimoji="1" lang="en-US" altLang="zh-TW" sz="2000" b="1" dirty="0">
                  <a:solidFill>
                    <a:srgbClr val="FF0000"/>
                  </a:solidFill>
                </a:rPr>
                <a:t>12</a:t>
              </a:r>
              <a:endParaRPr kumimoji="1" lang="zh-TW" altLang="en-US" sz="2000" b="1" dirty="0">
                <a:solidFill>
                  <a:srgbClr val="FF0000"/>
                </a:solidFill>
              </a:endParaRPr>
            </a:p>
          </p:txBody>
        </p:sp>
        <p:sp>
          <p:nvSpPr>
            <p:cNvPr id="90" name="文字方塊 89">
              <a:extLst>
                <a:ext uri="{FF2B5EF4-FFF2-40B4-BE49-F238E27FC236}">
                  <a16:creationId xmlns:a16="http://schemas.microsoft.com/office/drawing/2014/main" id="{8ED47911-63F6-074D-8CE5-EC55B9DB2B66}"/>
                </a:ext>
              </a:extLst>
            </p:cNvPr>
            <p:cNvSpPr txBox="1"/>
            <p:nvPr/>
          </p:nvSpPr>
          <p:spPr>
            <a:xfrm>
              <a:off x="8654716" y="3898377"/>
              <a:ext cx="441146" cy="400110"/>
            </a:xfrm>
            <a:prstGeom prst="rect">
              <a:avLst/>
            </a:prstGeom>
            <a:noFill/>
          </p:spPr>
          <p:txBody>
            <a:bodyPr wrap="none" rtlCol="0">
              <a:spAutoFit/>
            </a:bodyPr>
            <a:lstStyle/>
            <a:p>
              <a:r>
                <a:rPr kumimoji="1" lang="en-US" altLang="zh-TW" sz="2000" b="1" dirty="0">
                  <a:solidFill>
                    <a:srgbClr val="FF0000"/>
                  </a:solidFill>
                </a:rPr>
                <a:t>13</a:t>
              </a:r>
              <a:endParaRPr kumimoji="1" lang="zh-TW" altLang="en-US" sz="2000" b="1" dirty="0">
                <a:solidFill>
                  <a:srgbClr val="FF0000"/>
                </a:solidFill>
              </a:endParaRPr>
            </a:p>
          </p:txBody>
        </p:sp>
        <p:sp>
          <p:nvSpPr>
            <p:cNvPr id="91" name="文字方塊 90">
              <a:extLst>
                <a:ext uri="{FF2B5EF4-FFF2-40B4-BE49-F238E27FC236}">
                  <a16:creationId xmlns:a16="http://schemas.microsoft.com/office/drawing/2014/main" id="{F263F491-EE71-1942-B90F-4362AD3BDF1B}"/>
                </a:ext>
              </a:extLst>
            </p:cNvPr>
            <p:cNvSpPr txBox="1"/>
            <p:nvPr/>
          </p:nvSpPr>
          <p:spPr>
            <a:xfrm>
              <a:off x="8084374" y="4363051"/>
              <a:ext cx="441146" cy="400110"/>
            </a:xfrm>
            <a:prstGeom prst="rect">
              <a:avLst/>
            </a:prstGeom>
            <a:noFill/>
          </p:spPr>
          <p:txBody>
            <a:bodyPr wrap="none" rtlCol="0">
              <a:spAutoFit/>
            </a:bodyPr>
            <a:lstStyle/>
            <a:p>
              <a:r>
                <a:rPr kumimoji="1" lang="en-US" altLang="zh-TW" sz="2000" b="1" dirty="0">
                  <a:solidFill>
                    <a:srgbClr val="FF0000"/>
                  </a:solidFill>
                </a:rPr>
                <a:t>14</a:t>
              </a:r>
              <a:endParaRPr kumimoji="1" lang="zh-TW" altLang="en-US" sz="2000" b="1" dirty="0">
                <a:solidFill>
                  <a:srgbClr val="FF0000"/>
                </a:solidFill>
              </a:endParaRPr>
            </a:p>
          </p:txBody>
        </p:sp>
      </p:grpSp>
      <p:sp>
        <p:nvSpPr>
          <p:cNvPr id="92" name="文字方塊 91">
            <a:extLst>
              <a:ext uri="{FF2B5EF4-FFF2-40B4-BE49-F238E27FC236}">
                <a16:creationId xmlns:a16="http://schemas.microsoft.com/office/drawing/2014/main" id="{A979B528-D5DC-0542-889A-7401BE2186C6}"/>
              </a:ext>
            </a:extLst>
          </p:cNvPr>
          <p:cNvSpPr txBox="1"/>
          <p:nvPr/>
        </p:nvSpPr>
        <p:spPr>
          <a:xfrm>
            <a:off x="1222460" y="2675614"/>
            <a:ext cx="312906" cy="400110"/>
          </a:xfrm>
          <a:prstGeom prst="rect">
            <a:avLst/>
          </a:prstGeom>
          <a:noFill/>
        </p:spPr>
        <p:txBody>
          <a:bodyPr wrap="none" rtlCol="0">
            <a:spAutoFit/>
          </a:bodyPr>
          <a:lstStyle/>
          <a:p>
            <a:r>
              <a:rPr kumimoji="1" lang="en-US" altLang="zh-TW" sz="2000" b="1" dirty="0">
                <a:solidFill>
                  <a:srgbClr val="FF0000"/>
                </a:solidFill>
              </a:rPr>
              <a:t>4</a:t>
            </a:r>
            <a:endParaRPr kumimoji="1" lang="zh-TW" altLang="en-US" sz="2000" b="1" dirty="0">
              <a:solidFill>
                <a:srgbClr val="FF0000"/>
              </a:solidFill>
            </a:endParaRPr>
          </a:p>
        </p:txBody>
      </p:sp>
      <p:sp>
        <p:nvSpPr>
          <p:cNvPr id="93" name="文字方塊 92">
            <a:extLst>
              <a:ext uri="{FF2B5EF4-FFF2-40B4-BE49-F238E27FC236}">
                <a16:creationId xmlns:a16="http://schemas.microsoft.com/office/drawing/2014/main" id="{98161563-7724-7B4E-81BC-256DDB23806A}"/>
              </a:ext>
            </a:extLst>
          </p:cNvPr>
          <p:cNvSpPr txBox="1"/>
          <p:nvPr/>
        </p:nvSpPr>
        <p:spPr>
          <a:xfrm>
            <a:off x="3266479" y="2478628"/>
            <a:ext cx="441146" cy="400110"/>
          </a:xfrm>
          <a:prstGeom prst="rect">
            <a:avLst/>
          </a:prstGeom>
          <a:noFill/>
        </p:spPr>
        <p:txBody>
          <a:bodyPr wrap="none" rtlCol="0">
            <a:spAutoFit/>
          </a:bodyPr>
          <a:lstStyle/>
          <a:p>
            <a:r>
              <a:rPr kumimoji="1" lang="en-US" altLang="zh-TW" sz="2000" b="1" dirty="0">
                <a:solidFill>
                  <a:srgbClr val="FF0000"/>
                </a:solidFill>
              </a:rPr>
              <a:t>15</a:t>
            </a:r>
            <a:endParaRPr kumimoji="1" lang="zh-TW" altLang="en-US" sz="2000" b="1" dirty="0">
              <a:solidFill>
                <a:srgbClr val="FF0000"/>
              </a:solidFill>
            </a:endParaRPr>
          </a:p>
        </p:txBody>
      </p:sp>
    </p:spTree>
    <p:extLst>
      <p:ext uri="{BB962C8B-B14F-4D97-AF65-F5344CB8AC3E}">
        <p14:creationId xmlns:p14="http://schemas.microsoft.com/office/powerpoint/2010/main" val="212996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C2F866-6929-784D-900F-673A85CDDF67}"/>
              </a:ext>
            </a:extLst>
          </p:cNvPr>
          <p:cNvSpPr>
            <a:spLocks noGrp="1"/>
          </p:cNvSpPr>
          <p:nvPr>
            <p:ph type="title"/>
          </p:nvPr>
        </p:nvSpPr>
        <p:spPr>
          <a:xfrm>
            <a:off x="549275" y="2018"/>
            <a:ext cx="8042275" cy="958850"/>
          </a:xfrm>
        </p:spPr>
        <p:txBody>
          <a:bodyPr/>
          <a:lstStyle/>
          <a:p>
            <a:pPr algn="l"/>
            <a:r>
              <a:rPr kumimoji="1" lang="en-US" altLang="zh-TW" sz="3200" b="1" dirty="0">
                <a:latin typeface="Times" pitchFamily="2" charset="0"/>
              </a:rPr>
              <a:t>Minimum Spanning Tree</a:t>
            </a:r>
            <a:endParaRPr kumimoji="1" lang="zh-TW" altLang="en-US" sz="3200" b="1" dirty="0">
              <a:latin typeface="Times" pitchFamily="2" charset="0"/>
            </a:endParaRPr>
          </a:p>
        </p:txBody>
      </p:sp>
      <p:sp>
        <p:nvSpPr>
          <p:cNvPr id="3" name="內容版面配置區 2">
            <a:extLst>
              <a:ext uri="{FF2B5EF4-FFF2-40B4-BE49-F238E27FC236}">
                <a16:creationId xmlns:a16="http://schemas.microsoft.com/office/drawing/2014/main" id="{50037844-2670-3543-85C9-AD9D6297E794}"/>
              </a:ext>
            </a:extLst>
          </p:cNvPr>
          <p:cNvSpPr>
            <a:spLocks noGrp="1"/>
          </p:cNvSpPr>
          <p:nvPr>
            <p:ph sz="quarter" idx="1"/>
          </p:nvPr>
        </p:nvSpPr>
        <p:spPr>
          <a:xfrm>
            <a:off x="723953" y="1762378"/>
            <a:ext cx="7988727" cy="4572000"/>
          </a:xfrm>
        </p:spPr>
        <p:txBody>
          <a:bodyPr/>
          <a:lstStyle/>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find a minimum spanning tree</a:t>
            </a:r>
          </a:p>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describe the solution algorithm</a:t>
            </a:r>
          </a:p>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are you sure if the algorithm gives a correct answer</a:t>
            </a:r>
          </a:p>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determine if a cycle emerges when a new edge is added</a:t>
            </a:r>
          </a:p>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implement the algorithm</a:t>
            </a:r>
          </a:p>
          <a:p>
            <a:pPr>
              <a:spcBef>
                <a:spcPts val="800"/>
              </a:spcBef>
              <a:buFont typeface="Wingdings" pitchFamily="2" charset="2"/>
              <a:buChar char="n"/>
            </a:pPr>
            <a:r>
              <a:rPr kumimoji="1" lang="en-US" altLang="zh-TW" sz="3000" dirty="0">
                <a:latin typeface="Times New Roman" panose="02020603050405020304" pitchFamily="18" charset="0"/>
                <a:cs typeface="Times New Roman" panose="02020603050405020304" pitchFamily="18" charset="0"/>
              </a:rPr>
              <a:t>what is the required run time of the algorithm, subject to your implementation</a:t>
            </a:r>
            <a:endParaRPr kumimoji="1" lang="zh-TW" altLang="en-US" sz="30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E24D6678-FC5A-2041-A733-20F4F6E4B730}"/>
              </a:ext>
            </a:extLst>
          </p:cNvPr>
          <p:cNvSpPr/>
          <p:nvPr/>
        </p:nvSpPr>
        <p:spPr>
          <a:xfrm>
            <a:off x="549275" y="1017415"/>
            <a:ext cx="4039888" cy="523220"/>
          </a:xfrm>
          <a:prstGeom prst="rect">
            <a:avLst/>
          </a:prstGeom>
        </p:spPr>
        <p:txBody>
          <a:bodyPr wrap="none">
            <a:spAutoFit/>
          </a:bodyPr>
          <a:lstStyle/>
          <a:p>
            <a:r>
              <a:rPr lang="en-US" altLang="zh-TW" sz="2800" dirty="0">
                <a:latin typeface="Times" pitchFamily="2" charset="0"/>
              </a:rPr>
              <a:t>Given is a weighted graph,</a:t>
            </a:r>
          </a:p>
        </p:txBody>
      </p:sp>
    </p:spTree>
    <p:extLst>
      <p:ext uri="{BB962C8B-B14F-4D97-AF65-F5344CB8AC3E}">
        <p14:creationId xmlns:p14="http://schemas.microsoft.com/office/powerpoint/2010/main" val="277379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42517" y="696522"/>
            <a:ext cx="8808140" cy="5149642"/>
          </a:xfrm>
          <a:prstGeom prst="rect">
            <a:avLst/>
          </a:prstGeom>
        </p:spPr>
      </p:pic>
    </p:spTree>
    <p:extLst>
      <p:ext uri="{BB962C8B-B14F-4D97-AF65-F5344CB8AC3E}">
        <p14:creationId xmlns:p14="http://schemas.microsoft.com/office/powerpoint/2010/main" val="124061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1325856" y="0"/>
            <a:ext cx="6274701" cy="6832705"/>
          </a:xfrm>
          <a:prstGeom prst="rect">
            <a:avLst/>
          </a:prstGeom>
        </p:spPr>
      </p:pic>
    </p:spTree>
    <p:extLst>
      <p:ext uri="{BB962C8B-B14F-4D97-AF65-F5344CB8AC3E}">
        <p14:creationId xmlns:p14="http://schemas.microsoft.com/office/powerpoint/2010/main" val="1322054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189105" y="104931"/>
            <a:ext cx="6770669" cy="6317034"/>
          </a:xfrm>
          <a:prstGeom prst="rect">
            <a:avLst/>
          </a:prstGeom>
        </p:spPr>
      </p:pic>
    </p:spTree>
    <p:extLst>
      <p:ext uri="{BB962C8B-B14F-4D97-AF65-F5344CB8AC3E}">
        <p14:creationId xmlns:p14="http://schemas.microsoft.com/office/powerpoint/2010/main" val="956693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asso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24" y="1073629"/>
            <a:ext cx="8470924" cy="470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3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ctrTitle"/>
          </p:nvPr>
        </p:nvSpPr>
        <p:spPr>
          <a:xfrm>
            <a:off x="1049338" y="1039813"/>
            <a:ext cx="7536522" cy="4667250"/>
          </a:xfrm>
        </p:spPr>
        <p:txBody>
          <a:bodyPr/>
          <a:lstStyle/>
          <a:p>
            <a:pPr indent="11113" algn="l" eaLnBrk="1" hangingPunct="1"/>
            <a:r>
              <a:rPr lang="en-US" altLang="zh-TW" sz="2800" u="sng" dirty="0">
                <a:latin typeface="Times New Roman" charset="0"/>
                <a:ea typeface="標楷體" charset="-120"/>
              </a:rPr>
              <a:t>Contact Information</a:t>
            </a:r>
            <a:r>
              <a:rPr lang="en-US" altLang="zh-TW" sz="2800" dirty="0">
                <a:latin typeface="Times New Roman" charset="0"/>
                <a:ea typeface="標楷體" charset="-120"/>
              </a:rPr>
              <a:t>:</a:t>
            </a:r>
            <a:br>
              <a:rPr lang="en-US" altLang="zh-TW" sz="2800" dirty="0">
                <a:latin typeface="Times New Roman" charset="0"/>
                <a:ea typeface="標楷體" charset="-120"/>
              </a:rPr>
            </a:br>
            <a:r>
              <a:rPr lang="en-US" altLang="zh-TW" sz="2800" dirty="0">
                <a:latin typeface="Times New Roman" charset="0"/>
                <a:ea typeface="標楷體" charset="-120"/>
              </a:rPr>
              <a:t>Office: MB310; Tel: 03-5131472;</a:t>
            </a:r>
            <a:br>
              <a:rPr lang="en-US" altLang="zh-TW" sz="2800" dirty="0">
                <a:latin typeface="Times New Roman" charset="0"/>
                <a:ea typeface="標楷體" charset="-120"/>
              </a:rPr>
            </a:br>
            <a:r>
              <a:rPr lang="en-US" altLang="zh-TW" sz="2800" dirty="0">
                <a:latin typeface="Times New Roman" charset="0"/>
                <a:ea typeface="標楷體" charset="-120"/>
              </a:rPr>
              <a:t>E-mail: </a:t>
            </a:r>
            <a:r>
              <a:rPr lang="en-US" altLang="zh-TW" sz="2800" dirty="0" err="1">
                <a:latin typeface="Times New Roman" charset="0"/>
                <a:ea typeface="標楷體" charset="-120"/>
              </a:rPr>
              <a:t>bmtlin@nycu.edu.tw</a:t>
            </a:r>
            <a:r>
              <a:rPr lang="en-US" altLang="zh-TW" sz="2800" dirty="0">
                <a:latin typeface="Times New Roman" charset="0"/>
                <a:ea typeface="標楷體" charset="-120"/>
              </a:rPr>
              <a:t> </a:t>
            </a:r>
            <a:br>
              <a:rPr lang="en-US" altLang="zh-TW" sz="2800" dirty="0">
                <a:latin typeface="Times New Roman" charset="0"/>
                <a:ea typeface="標楷體" charset="-120"/>
              </a:rPr>
            </a:br>
            <a:br>
              <a:rPr lang="en-US" altLang="zh-TW" sz="2800" dirty="0">
                <a:latin typeface="Times New Roman" charset="0"/>
                <a:ea typeface="標楷體" charset="-120"/>
              </a:rPr>
            </a:br>
            <a:r>
              <a:rPr lang="en-US" altLang="zh-TW" sz="2800" u="sng" dirty="0">
                <a:latin typeface="Times New Roman" charset="0"/>
              </a:rPr>
              <a:t>Office Hours</a:t>
            </a:r>
            <a:r>
              <a:rPr lang="en-US" altLang="zh-TW" sz="2800" dirty="0">
                <a:latin typeface="Times New Roman" charset="0"/>
              </a:rPr>
              <a:t>: EF Wednesday</a:t>
            </a:r>
            <a:br>
              <a:rPr lang="en-US" altLang="zh-TW" sz="2800" dirty="0">
                <a:latin typeface="Times New Roman" charset="0"/>
              </a:rPr>
            </a:br>
            <a:br>
              <a:rPr lang="en-US" altLang="zh-TW" sz="2800" dirty="0">
                <a:latin typeface="Times New Roman" panose="02020603050405020304" pitchFamily="18" charset="0"/>
                <a:cs typeface="Times New Roman" panose="02020603050405020304" pitchFamily="18" charset="0"/>
              </a:rPr>
            </a:br>
            <a:r>
              <a:rPr lang="en-US" altLang="zh-TW" sz="2800" u="sng" dirty="0">
                <a:latin typeface="Times New Roman" panose="02020603050405020304" pitchFamily="18" charset="0"/>
                <a:cs typeface="Times New Roman" panose="02020603050405020304" pitchFamily="18" charset="0"/>
              </a:rPr>
              <a:t>TA</a:t>
            </a:r>
            <a:r>
              <a:rPr lang="en-US" altLang="zh-TW" sz="2800" dirty="0">
                <a:latin typeface="Times New Roman" panose="02020603050405020304" pitchFamily="18" charset="0"/>
                <a:cs typeface="Times New Roman" panose="02020603050405020304" pitchFamily="18" charset="0"/>
              </a:rPr>
              <a:t>: </a:t>
            </a:r>
            <a:br>
              <a:rPr lang="en-US" altLang="zh-TW" sz="2800" dirty="0">
                <a:latin typeface="Times New Roman" panose="02020603050405020304" pitchFamily="18" charset="0"/>
                <a:cs typeface="Times New Roman" panose="02020603050405020304" pitchFamily="18" charset="0"/>
              </a:rPr>
            </a:br>
            <a:r>
              <a:rPr lang="zh-CN" altLang="en-US" sz="2800" dirty="0">
                <a:latin typeface="Times New Roman" panose="02020603050405020304" pitchFamily="18" charset="0"/>
                <a:cs typeface="Times New Roman" panose="02020603050405020304" pitchFamily="18" charset="0"/>
              </a:rPr>
              <a:t>錢玟卉</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(IIM graduate student), Ext. 57419</a:t>
            </a:r>
            <a:br>
              <a:rPr lang="en-US" altLang="zh-TW" sz="2800" dirty="0">
                <a:latin typeface="Times New Roman" panose="02020603050405020304" pitchFamily="18" charset="0"/>
                <a:cs typeface="Times New Roman" panose="02020603050405020304" pitchFamily="18" charset="0"/>
              </a:rPr>
            </a:br>
            <a:r>
              <a:rPr lang="en-US" altLang="zh-TW" sz="2800" dirty="0">
                <a:latin typeface="Times New Roman" panose="02020603050405020304" pitchFamily="18" charset="0"/>
                <a:cs typeface="Times New Roman" panose="02020603050405020304" pitchFamily="18" charset="0"/>
              </a:rPr>
              <a:t>mimi111236</a:t>
            </a:r>
            <a:r>
              <a:rPr lang="en" altLang="zh-TW" sz="2800" dirty="0">
                <a:latin typeface="Times New Roman" panose="02020603050405020304" pitchFamily="18" charset="0"/>
                <a:cs typeface="Times New Roman" panose="02020603050405020304" pitchFamily="18" charset="0"/>
              </a:rPr>
              <a:t>@gmail.com</a:t>
            </a:r>
            <a:br>
              <a:rPr lang="en-US" altLang="zh-TW" sz="2800" dirty="0">
                <a:latin typeface="Times New Roman" panose="02020603050405020304" pitchFamily="18" charset="0"/>
                <a:cs typeface="Times New Roman" panose="02020603050405020304" pitchFamily="18" charset="0"/>
              </a:rPr>
            </a:br>
            <a:r>
              <a:rPr lang="en-US" altLang="zh-TW" sz="2800" dirty="0">
                <a:latin typeface="Times New Roman" panose="02020603050405020304" pitchFamily="18" charset="0"/>
                <a:cs typeface="Times New Roman" panose="02020603050405020304" pitchFamily="18" charset="0"/>
              </a:rPr>
              <a:t>Lab: MB313B</a:t>
            </a:r>
            <a:endParaRPr lang="en-US" altLang="zh-TW" sz="2800" dirty="0">
              <a:latin typeface="Times New Roman" panose="02020603050405020304" pitchFamily="18" charset="0"/>
              <a:ea typeface="MS Mincho" charset="-128"/>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1298575" y="2838450"/>
            <a:ext cx="6194425" cy="1062038"/>
          </a:xfrm>
        </p:spPr>
        <p:txBody>
          <a:bodyPr/>
          <a:lstStyle/>
          <a:p>
            <a:r>
              <a:rPr lang="en-US" altLang="zh-TW">
                <a:latin typeface="Times" charset="0"/>
              </a:rPr>
              <a:t>Computing Theory</a:t>
            </a:r>
            <a:endParaRPr lang="zh-TW" altLang="en-US">
              <a:latin typeface="Times"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74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3" y="2433638"/>
            <a:ext cx="5256212"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文字方塊 1"/>
          <p:cNvSpPr txBox="1">
            <a:spLocks noChangeArrowheads="1"/>
          </p:cNvSpPr>
          <p:nvPr/>
        </p:nvSpPr>
        <p:spPr bwMode="auto">
          <a:xfrm>
            <a:off x="3076575" y="2568575"/>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solidFill>
                  <a:srgbClr val="FF0000"/>
                </a:solidFill>
                <a:latin typeface="Times New Roman" charset="0"/>
              </a:rPr>
              <a:t>2009</a:t>
            </a:r>
            <a:endParaRPr lang="zh-TW" altLang="en-US" sz="1800" b="1">
              <a:solidFill>
                <a:srgbClr val="FF0000"/>
              </a:solidFill>
              <a:latin typeface="Times New Roman" charset="0"/>
            </a:endParaRPr>
          </a:p>
        </p:txBody>
      </p:sp>
      <p:sp>
        <p:nvSpPr>
          <p:cNvPr id="30724" name="矩形 1"/>
          <p:cNvSpPr>
            <a:spLocks noChangeArrowheads="1"/>
          </p:cNvSpPr>
          <p:nvPr/>
        </p:nvSpPr>
        <p:spPr bwMode="auto">
          <a:xfrm>
            <a:off x="5424488" y="515938"/>
            <a:ext cx="3719512"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Times New Roman" charset="0"/>
                <a:ea typeface="新細明體" charset="-120"/>
              </a:defRPr>
            </a:lvl1pPr>
            <a:lvl2pPr marL="742950" indent="-285750">
              <a:defRPr kumimoji="1">
                <a:solidFill>
                  <a:schemeClr val="tx1"/>
                </a:solidFill>
                <a:latin typeface="Times New Roman" charset="0"/>
                <a:ea typeface="新細明體" charset="-120"/>
              </a:defRPr>
            </a:lvl2pPr>
            <a:lvl3pPr marL="1143000" indent="-228600">
              <a:defRPr kumimoji="1">
                <a:solidFill>
                  <a:schemeClr val="tx1"/>
                </a:solidFill>
                <a:latin typeface="Times New Roman" charset="0"/>
                <a:ea typeface="新細明體" charset="-120"/>
              </a:defRPr>
            </a:lvl3pPr>
            <a:lvl4pPr marL="1600200" indent="-228600">
              <a:defRPr kumimoji="1">
                <a:solidFill>
                  <a:schemeClr val="tx1"/>
                </a:solidFill>
                <a:latin typeface="Times New Roman" charset="0"/>
                <a:ea typeface="新細明體" charset="-120"/>
              </a:defRPr>
            </a:lvl4pPr>
            <a:lvl5pPr marL="2057400" indent="-228600">
              <a:defRPr kumimoji="1">
                <a:solidFill>
                  <a:schemeClr val="tx1"/>
                </a:solidFill>
                <a:latin typeface="Times New Roman" charset="0"/>
                <a:ea typeface="新細明體" charset="-120"/>
              </a:defRPr>
            </a:lvl5pPr>
            <a:lvl6pPr marL="2514600" indent="-228600" eaLnBrk="0" fontAlgn="base" hangingPunct="0">
              <a:spcBef>
                <a:spcPct val="0"/>
              </a:spcBef>
              <a:spcAft>
                <a:spcPct val="0"/>
              </a:spcAft>
              <a:defRPr kumimoji="1">
                <a:solidFill>
                  <a:schemeClr val="tx1"/>
                </a:solidFill>
                <a:latin typeface="Times New Roman" charset="0"/>
                <a:ea typeface="新細明體" charset="-120"/>
              </a:defRPr>
            </a:lvl6pPr>
            <a:lvl7pPr marL="2971800" indent="-228600" eaLnBrk="0" fontAlgn="base" hangingPunct="0">
              <a:spcBef>
                <a:spcPct val="0"/>
              </a:spcBef>
              <a:spcAft>
                <a:spcPct val="0"/>
              </a:spcAft>
              <a:defRPr kumimoji="1">
                <a:solidFill>
                  <a:schemeClr val="tx1"/>
                </a:solidFill>
                <a:latin typeface="Times New Roman" charset="0"/>
                <a:ea typeface="新細明體" charset="-120"/>
              </a:defRPr>
            </a:lvl7pPr>
            <a:lvl8pPr marL="3429000" indent="-228600" eaLnBrk="0" fontAlgn="base" hangingPunct="0">
              <a:spcBef>
                <a:spcPct val="0"/>
              </a:spcBef>
              <a:spcAft>
                <a:spcPct val="0"/>
              </a:spcAft>
              <a:defRPr kumimoji="1">
                <a:solidFill>
                  <a:schemeClr val="tx1"/>
                </a:solidFill>
                <a:latin typeface="Times New Roman" charset="0"/>
                <a:ea typeface="新細明體" charset="-120"/>
              </a:defRPr>
            </a:lvl8pPr>
            <a:lvl9pPr marL="3886200" indent="-228600" eaLnBrk="0" fontAlgn="base" hangingPunct="0">
              <a:spcBef>
                <a:spcPct val="0"/>
              </a:spcBef>
              <a:spcAft>
                <a:spcPct val="0"/>
              </a:spcAft>
              <a:defRPr kumimoji="1">
                <a:solidFill>
                  <a:schemeClr val="tx1"/>
                </a:solidFill>
                <a:latin typeface="Times New Roman" charset="0"/>
                <a:ea typeface="新細明體" charset="-120"/>
              </a:defRPr>
            </a:lvl9pPr>
          </a:lstStyle>
          <a:p>
            <a:r>
              <a:rPr lang="en-US" altLang="zh-TW" sz="3200" b="1">
                <a:solidFill>
                  <a:srgbClr val="0000FF"/>
                </a:solidFill>
                <a:latin typeface="Apple Chancery" charset="0"/>
                <a:ea typeface="Apple Chancery" charset="0"/>
                <a:cs typeface="Apple Chancery" charset="0"/>
              </a:rPr>
              <a:t>The Imitation Game</a:t>
            </a:r>
            <a:endParaRPr lang="zh-TW" altLang="en-US" sz="3200" b="1">
              <a:solidFill>
                <a:srgbClr val="0000FF"/>
              </a:solidFill>
              <a:latin typeface="Apple Chancery" charset="0"/>
              <a:ea typeface="Apple Chancery" charset="0"/>
              <a:cs typeface="Apple Chancery"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additive="base">
                                        <p:cTn id="7" dur="500" fill="hold"/>
                                        <p:tgtEl>
                                          <p:spTgt spid="47107"/>
                                        </p:tgtEl>
                                        <p:attrNameLst>
                                          <p:attrName>ppt_x</p:attrName>
                                        </p:attrNameLst>
                                      </p:cBhvr>
                                      <p:tavLst>
                                        <p:tav tm="0">
                                          <p:val>
                                            <p:strVal val="#ppt_x"/>
                                          </p:val>
                                        </p:tav>
                                        <p:tav tm="100000">
                                          <p:val>
                                            <p:strVal val="#ppt_x"/>
                                          </p:val>
                                        </p:tav>
                                      </p:tavLst>
                                    </p:anim>
                                    <p:anim calcmode="lin" valueType="num">
                                      <p:cBhvr additive="base">
                                        <p:cTn id="8" dur="500" fill="hold"/>
                                        <p:tgtEl>
                                          <p:spTgt spid="47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47650"/>
            <a:ext cx="8096250" cy="607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p:cNvSpPr>
            <a:spLocks noGrp="1"/>
          </p:cNvSpPr>
          <p:nvPr>
            <p:ph type="title"/>
          </p:nvPr>
        </p:nvSpPr>
        <p:spPr>
          <a:xfrm>
            <a:off x="1435100" y="274638"/>
            <a:ext cx="7499350" cy="1143000"/>
          </a:xfrm>
        </p:spPr>
        <p:txBody>
          <a:bodyPr/>
          <a:lstStyle/>
          <a:p>
            <a:pPr eaLnBrk="1" hangingPunct="1"/>
            <a:endParaRPr lang="zh-TW" altLang="en-US"/>
          </a:p>
        </p:txBody>
      </p:sp>
      <p:pic>
        <p:nvPicPr>
          <p:cNvPr id="32770" name="圖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201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文字方塊 1"/>
          <p:cNvSpPr txBox="1">
            <a:spLocks noChangeArrowheads="1"/>
          </p:cNvSpPr>
          <p:nvPr/>
        </p:nvSpPr>
        <p:spPr bwMode="auto">
          <a:xfrm>
            <a:off x="8270875" y="11287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solidFill>
                  <a:srgbClr val="FF0000"/>
                </a:solidFill>
                <a:latin typeface="Times New Roman" charset="0"/>
              </a:rPr>
              <a:t>2013</a:t>
            </a:r>
            <a:endParaRPr lang="zh-TW" altLang="en-US" sz="1800" b="1">
              <a:solidFill>
                <a:srgbClr val="FF0000"/>
              </a:solidFill>
              <a:latin typeface="Times New Roman"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27088" y="677863"/>
            <a:ext cx="3676650" cy="1143000"/>
          </a:xfrm>
        </p:spPr>
        <p:txBody>
          <a:bodyPr/>
          <a:lstStyle/>
          <a:p>
            <a:pPr algn="l" eaLnBrk="1" hangingPunct="1">
              <a:defRPr/>
            </a:pPr>
            <a:r>
              <a:rPr kumimoji="0" lang="en-US" altLang="zh-TW" sz="3200" b="1">
                <a:effectLst>
                  <a:outerShdw blurRad="38100" dist="38100" dir="2700000" algn="tl">
                    <a:srgbClr val="C0C0C0"/>
                  </a:outerShdw>
                </a:effectLst>
                <a:latin typeface="Times New Roman" charset="0"/>
                <a:cs typeface="Times" charset="0"/>
              </a:rPr>
              <a:t>Turing Machine</a:t>
            </a:r>
          </a:p>
        </p:txBody>
      </p:sp>
      <p:sp>
        <p:nvSpPr>
          <p:cNvPr id="22531" name="Rectangle 3"/>
          <p:cNvSpPr>
            <a:spLocks noGrp="1" noChangeArrowheads="1"/>
          </p:cNvSpPr>
          <p:nvPr>
            <p:ph type="body" sz="half" idx="1"/>
          </p:nvPr>
        </p:nvSpPr>
        <p:spPr>
          <a:xfrm>
            <a:off x="827088" y="1820863"/>
            <a:ext cx="7937500" cy="2946400"/>
          </a:xfrm>
        </p:spPr>
        <p:txBody>
          <a:bodyPr/>
          <a:lstStyle/>
          <a:p>
            <a:pPr eaLnBrk="1" hangingPunct="1">
              <a:buClr>
                <a:schemeClr val="tx1"/>
              </a:buClr>
              <a:buSzPct val="50000"/>
              <a:buFont typeface="Wingdings" charset="2"/>
              <a:buChar char="l"/>
            </a:pPr>
            <a:r>
              <a:rPr kumimoji="0" lang="en-US" altLang="zh-TW" sz="2800">
                <a:latin typeface="Times New Roman" charset="0"/>
              </a:rPr>
              <a:t>Who was </a:t>
            </a:r>
            <a:r>
              <a:rPr kumimoji="0" lang="en-US" altLang="zh-TW" sz="2800">
                <a:latin typeface="Times New Roman" charset="0"/>
                <a:hlinkClick r:id="rId2"/>
              </a:rPr>
              <a:t>Alan Turing</a:t>
            </a:r>
            <a:r>
              <a:rPr kumimoji="0" lang="en-US" altLang="zh-TW" sz="2800">
                <a:latin typeface="Times New Roman" charset="0"/>
              </a:rPr>
              <a:t>?</a:t>
            </a:r>
          </a:p>
          <a:p>
            <a:pPr eaLnBrk="1" hangingPunct="1">
              <a:buClr>
                <a:schemeClr val="tx1"/>
              </a:buClr>
              <a:buSzPct val="50000"/>
              <a:buFont typeface="Wingdings" charset="2"/>
              <a:buChar char="l"/>
            </a:pPr>
            <a:r>
              <a:rPr kumimoji="0" lang="en-US" altLang="zh-TW" sz="2800">
                <a:latin typeface="Times New Roman" charset="0"/>
              </a:rPr>
              <a:t>Founder of computer science, mathematician, philosopher, codebreaker, strange visionary and a gay man before his time. (http://www.turing.org/turing)</a:t>
            </a:r>
          </a:p>
          <a:p>
            <a:pPr eaLnBrk="1" hangingPunct="1">
              <a:buClr>
                <a:schemeClr val="tx1"/>
              </a:buClr>
              <a:buSzPct val="50000"/>
              <a:buFont typeface="Wingdings" charset="2"/>
              <a:buChar char="l"/>
            </a:pPr>
            <a:r>
              <a:rPr kumimoji="0" lang="en-US" altLang="zh-TW" sz="2800">
                <a:latin typeface="Times New Roman" charset="0"/>
                <a:hlinkClick r:id="rId3"/>
              </a:rPr>
              <a:t>A.M. Turing Award </a:t>
            </a:r>
            <a:r>
              <a:rPr kumimoji="0" lang="en-US" altLang="zh-TW" sz="2800">
                <a:latin typeface="Times New Roman" charset="0"/>
              </a:rPr>
              <a:t>(presented by ACM since 1966)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ox(in)">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ox(in)">
                                      <p:cBhvr>
                                        <p:cTn id="12" dur="500"/>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box(in)">
                                      <p:cBhvr>
                                        <p:cTn id="17" dur="500"/>
                                        <p:tgtEl>
                                          <p:spTgt spid="22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12775" y="539750"/>
            <a:ext cx="7793038" cy="1079500"/>
          </a:xfrm>
        </p:spPr>
        <p:txBody>
          <a:bodyPr>
            <a:normAutofit fontScale="90000"/>
          </a:bodyPr>
          <a:lstStyle/>
          <a:p>
            <a:pPr algn="l" eaLnBrk="1" hangingPunct="1">
              <a:defRPr/>
            </a:pPr>
            <a:r>
              <a:rPr kumimoji="0" lang="en-US" altLang="zh-TW" sz="3600" b="1" dirty="0">
                <a:effectLst>
                  <a:outerShdw blurRad="38100" dist="38100" dir="2700000" algn="tl">
                    <a:srgbClr val="C0C0C0"/>
                  </a:outerShdw>
                </a:effectLst>
                <a:latin typeface="Times New Roman" charset="0"/>
                <a:cs typeface="Times" charset="0"/>
                <a:hlinkClick r:id="rId2"/>
              </a:rPr>
              <a:t>A.M. Turing Award</a:t>
            </a:r>
            <a:br>
              <a:rPr kumimoji="0" lang="en-US" altLang="zh-TW" sz="3600" b="1" dirty="0">
                <a:effectLst>
                  <a:outerShdw blurRad="38100" dist="38100" dir="2700000" algn="tl">
                    <a:srgbClr val="C0C0C0"/>
                  </a:outerShdw>
                </a:effectLst>
                <a:latin typeface="Times New Roman" charset="0"/>
                <a:cs typeface="Times" charset="0"/>
              </a:rPr>
            </a:br>
            <a:r>
              <a:rPr kumimoji="0" lang="en-US" altLang="zh-TW" sz="3600" b="1" dirty="0">
                <a:effectLst>
                  <a:outerShdw blurRad="38100" dist="38100" dir="2700000" algn="tl">
                    <a:srgbClr val="C0C0C0"/>
                  </a:outerShdw>
                </a:effectLst>
                <a:latin typeface="Times New Roman" charset="0"/>
                <a:cs typeface="Times" charset="0"/>
              </a:rPr>
              <a:t>- </a:t>
            </a:r>
            <a:r>
              <a:rPr kumimoji="0" lang="en-US" altLang="zh-TW" sz="3600" b="1" i="1" dirty="0">
                <a:effectLst>
                  <a:outerShdw blurRad="38100" dist="38100" dir="2700000" algn="tl">
                    <a:srgbClr val="C0C0C0"/>
                  </a:outerShdw>
                </a:effectLst>
                <a:latin typeface="Times New Roman" charset="0"/>
                <a:cs typeface="Times" charset="0"/>
              </a:rPr>
              <a:t>Nobel Prize of Computer Science</a:t>
            </a:r>
          </a:p>
        </p:txBody>
      </p:sp>
      <p:sp>
        <p:nvSpPr>
          <p:cNvPr id="34818" name="Rectangle 3"/>
          <p:cNvSpPr>
            <a:spLocks noGrp="1" noChangeArrowheads="1"/>
          </p:cNvSpPr>
          <p:nvPr>
            <p:ph idx="1"/>
          </p:nvPr>
        </p:nvSpPr>
        <p:spPr>
          <a:xfrm>
            <a:off x="406400" y="1966913"/>
            <a:ext cx="7404100" cy="4264025"/>
          </a:xfrm>
        </p:spPr>
        <p:txBody>
          <a:bodyPr/>
          <a:lstStyle/>
          <a:p>
            <a:pPr eaLnBrk="1" hangingPunct="1">
              <a:buFontTx/>
              <a:buNone/>
            </a:pPr>
            <a:r>
              <a:rPr kumimoji="0" lang="en-US" altLang="zh-TW" sz="2800">
                <a:latin typeface="Times New Roman" charset="0"/>
              </a:rPr>
              <a:t>ACM's most prestigious technical award is accompanied by a prize of $250,000 (originally, $100,000). It is given to an individual selected for contributions of a technical nature made to the computing community. The contributions should be of lasting and major technical importance to the computer field. Financial support of the Turing Award is provided by Intel and Google </a:t>
            </a:r>
            <a:r>
              <a:rPr kumimoji="0" lang="en-US" altLang="zh-TW">
                <a:latin typeface="Times New Roman" charset="0"/>
              </a:rPr>
              <a:t>(originally, by Intel only).</a:t>
            </a:r>
          </a:p>
          <a:p>
            <a:pPr eaLnBrk="1" hangingPunct="1"/>
            <a:endParaRPr kumimoji="0" lang="en-US" altLang="zh-TW">
              <a:latin typeface="Times New Roman" charset="0"/>
            </a:endParaRP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063" y="3738563"/>
            <a:ext cx="13335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圖片 4" descr="Turin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88238" y="0"/>
            <a:ext cx="165576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323850" y="485775"/>
            <a:ext cx="8229600" cy="1143000"/>
          </a:xfrm>
        </p:spPr>
        <p:txBody>
          <a:bodyPr/>
          <a:lstStyle/>
          <a:p>
            <a:pPr eaLnBrk="1" hangingPunct="1"/>
            <a:r>
              <a:rPr lang="en-US" altLang="zh-TW" sz="4000">
                <a:latin typeface="Times New Roman" charset="0"/>
              </a:rPr>
              <a:t>Turing’s Thesis (A.P. Parkes, 2002)</a:t>
            </a:r>
          </a:p>
        </p:txBody>
      </p:sp>
      <p:sp>
        <p:nvSpPr>
          <p:cNvPr id="27651" name="Rectangle 3"/>
          <p:cNvSpPr>
            <a:spLocks noGrp="1" noChangeArrowheads="1"/>
          </p:cNvSpPr>
          <p:nvPr>
            <p:ph type="body" idx="1"/>
          </p:nvPr>
        </p:nvSpPr>
        <p:spPr>
          <a:xfrm>
            <a:off x="528638" y="1804988"/>
            <a:ext cx="7820025" cy="3289300"/>
          </a:xfrm>
        </p:spPr>
        <p:txBody>
          <a:bodyPr/>
          <a:lstStyle/>
          <a:p>
            <a:pPr eaLnBrk="1" hangingPunct="1">
              <a:buClr>
                <a:schemeClr val="tx1"/>
              </a:buClr>
              <a:buSzPct val="50000"/>
              <a:buFont typeface="Wingdings" charset="2"/>
              <a:buChar char="l"/>
            </a:pPr>
            <a:r>
              <a:rPr lang="en-US" altLang="zh-TW" sz="2400">
                <a:latin typeface="Times New Roman" charset="0"/>
              </a:rPr>
              <a:t>Any computation that can be realized as an effective procedure can also be realized by some Turing machine</a:t>
            </a:r>
          </a:p>
          <a:p>
            <a:pPr eaLnBrk="1" hangingPunct="1">
              <a:buClr>
                <a:schemeClr val="tx1"/>
              </a:buClr>
              <a:buSzPct val="50000"/>
              <a:buFont typeface="Wingdings" charset="2"/>
              <a:buChar char="l"/>
            </a:pPr>
            <a:r>
              <a:rPr lang="en-US" altLang="zh-TW" sz="2400">
                <a:latin typeface="Times New Roman" charset="0"/>
              </a:rPr>
              <a:t>There is no machine (either real or abstract) that is more powerful, in terms of what it can compute, than the Turing machine</a:t>
            </a:r>
          </a:p>
          <a:p>
            <a:pPr eaLnBrk="1" hangingPunct="1">
              <a:buClr>
                <a:schemeClr val="tx1"/>
              </a:buClr>
              <a:buSzPct val="50000"/>
              <a:buFont typeface="Wingdings" charset="2"/>
              <a:buChar char="l"/>
            </a:pPr>
            <a:r>
              <a:rPr lang="en-US" altLang="zh-TW" sz="2400" b="1" i="1">
                <a:solidFill>
                  <a:srgbClr val="FF0000"/>
                </a:solidFill>
                <a:latin typeface="Times New Roman" charset="0"/>
              </a:rPr>
              <a:t>The computational limitations of the Turing machine are the least limitations of any real computer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blinds(horizontal)">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blinds(horizontal)">
                                      <p:cBhvr>
                                        <p:cTn id="12" dur="500"/>
                                        <p:tgtEl>
                                          <p:spTgt spid="27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blinds(horizontal)">
                                      <p:cBhvr>
                                        <p:cTn id="17" dur="500"/>
                                        <p:tgtEl>
                                          <p:spTgt spid="276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130175" y="414338"/>
            <a:ext cx="3829050" cy="1143000"/>
          </a:xfrm>
        </p:spPr>
        <p:txBody>
          <a:bodyPr/>
          <a:lstStyle/>
          <a:p>
            <a:pPr eaLnBrk="1" hangingPunct="1"/>
            <a:r>
              <a:rPr lang="en-US" altLang="zh-TW" sz="4000">
                <a:latin typeface="Times New Roman" charset="0"/>
              </a:rPr>
              <a:t>Turing Machine</a:t>
            </a:r>
          </a:p>
        </p:txBody>
      </p:sp>
      <p:sp>
        <p:nvSpPr>
          <p:cNvPr id="37890" name="Rectangle 3"/>
          <p:cNvSpPr>
            <a:spLocks noGrp="1" noChangeArrowheads="1"/>
          </p:cNvSpPr>
          <p:nvPr>
            <p:ph type="body" idx="1"/>
          </p:nvPr>
        </p:nvSpPr>
        <p:spPr>
          <a:xfrm>
            <a:off x="323850" y="2060575"/>
            <a:ext cx="7715250" cy="3781425"/>
          </a:xfrm>
        </p:spPr>
        <p:txBody>
          <a:bodyPr/>
          <a:lstStyle/>
          <a:p>
            <a:pPr eaLnBrk="1" hangingPunct="1">
              <a:buFont typeface="Wingdings" charset="2"/>
              <a:buNone/>
            </a:pPr>
            <a:r>
              <a:rPr lang="en-US" altLang="zh-TW" sz="2800">
                <a:latin typeface="Times New Roman" charset="0"/>
              </a:rPr>
              <a:t>TM: (</a:t>
            </a:r>
            <a:r>
              <a:rPr lang="en-US" altLang="zh-TW" sz="2800">
                <a:latin typeface="Symbol" charset="2"/>
              </a:rPr>
              <a:t>S</a:t>
            </a:r>
            <a:r>
              <a:rPr lang="en-US" altLang="zh-TW" sz="2800">
                <a:latin typeface="Times New Roman" charset="0"/>
              </a:rPr>
              <a:t>, </a:t>
            </a:r>
            <a:r>
              <a:rPr lang="en-US" altLang="zh-TW" sz="2800" i="1">
                <a:latin typeface="Times New Roman" charset="0"/>
              </a:rPr>
              <a:t>Q</a:t>
            </a:r>
            <a:r>
              <a:rPr lang="en-US" altLang="zh-TW" sz="2800">
                <a:latin typeface="Times New Roman" charset="0"/>
              </a:rPr>
              <a:t>, </a:t>
            </a:r>
            <a:r>
              <a:rPr lang="en-US" altLang="zh-TW" sz="2800" i="1">
                <a:latin typeface="Times New Roman" charset="0"/>
              </a:rPr>
              <a:t>T</a:t>
            </a:r>
            <a:r>
              <a:rPr lang="en-US" altLang="zh-TW" sz="2800">
                <a:latin typeface="Times New Roman" charset="0"/>
              </a:rPr>
              <a:t>,</a:t>
            </a:r>
            <a:r>
              <a:rPr lang="en-US" altLang="zh-TW" sz="2800"/>
              <a:t> </a:t>
            </a:r>
            <a:r>
              <a:rPr lang="en-US" altLang="zh-TW" sz="2800" i="1">
                <a:latin typeface="Symbol" charset="2"/>
              </a:rPr>
              <a:t>d</a:t>
            </a:r>
            <a:r>
              <a:rPr lang="en-US" altLang="zh-TW" sz="2800">
                <a:latin typeface="Times New Roman" charset="0"/>
              </a:rPr>
              <a:t>, </a:t>
            </a:r>
            <a:r>
              <a:rPr lang="en-US" altLang="zh-TW" sz="2800" i="1">
                <a:latin typeface="Times New Roman" charset="0"/>
              </a:rPr>
              <a:t>q</a:t>
            </a:r>
            <a:r>
              <a:rPr lang="en-US" altLang="zh-TW" sz="2800" baseline="-25000">
                <a:latin typeface="Times New Roman" charset="0"/>
              </a:rPr>
              <a:t>0</a:t>
            </a:r>
            <a:r>
              <a:rPr lang="en-US" altLang="zh-TW" sz="2800">
                <a:latin typeface="Times New Roman" charset="0"/>
              </a:rPr>
              <a:t>,</a:t>
            </a:r>
            <a:r>
              <a:rPr lang="en-US" altLang="zh-TW" sz="2800"/>
              <a:t> </a:t>
            </a:r>
            <a:r>
              <a:rPr lang="en-US" altLang="zh-TW" sz="2800" i="1">
                <a:latin typeface="Times New Roman" charset="0"/>
              </a:rPr>
              <a:t>F</a:t>
            </a:r>
            <a:r>
              <a:rPr lang="en-US" altLang="zh-TW" sz="2800">
                <a:latin typeface="Times New Roman" charset="0"/>
              </a:rPr>
              <a:t>)</a:t>
            </a:r>
          </a:p>
          <a:p>
            <a:pPr eaLnBrk="1" hangingPunct="1">
              <a:buFont typeface="Wingdings" charset="2"/>
              <a:buNone/>
            </a:pPr>
            <a:r>
              <a:rPr lang="en-US" altLang="zh-TW" sz="2800">
                <a:latin typeface="Symbol" charset="2"/>
              </a:rPr>
              <a:t>S</a:t>
            </a:r>
            <a:r>
              <a:rPr lang="en-US" altLang="zh-TW" sz="2800"/>
              <a:t>: </a:t>
            </a:r>
            <a:r>
              <a:rPr lang="en-US" altLang="zh-TW" sz="2800">
                <a:latin typeface="Times New Roman" charset="0"/>
              </a:rPr>
              <a:t>input alphabet</a:t>
            </a:r>
          </a:p>
          <a:p>
            <a:pPr eaLnBrk="1" hangingPunct="1">
              <a:buFont typeface="Wingdings" charset="2"/>
              <a:buNone/>
            </a:pPr>
            <a:r>
              <a:rPr lang="en-US" altLang="zh-TW" sz="2800" i="1">
                <a:latin typeface="Times New Roman" charset="0"/>
              </a:rPr>
              <a:t>Q</a:t>
            </a:r>
            <a:r>
              <a:rPr lang="en-US" altLang="zh-TW" sz="2800">
                <a:latin typeface="Times New Roman" charset="0"/>
              </a:rPr>
              <a:t>: finite set of states</a:t>
            </a:r>
          </a:p>
          <a:p>
            <a:pPr eaLnBrk="1" hangingPunct="1">
              <a:buFont typeface="Wingdings" charset="2"/>
              <a:buNone/>
            </a:pPr>
            <a:r>
              <a:rPr lang="en-US" altLang="zh-TW" sz="2800" i="1">
                <a:latin typeface="Times New Roman" charset="0"/>
              </a:rPr>
              <a:t>T</a:t>
            </a:r>
            <a:r>
              <a:rPr lang="en-US" altLang="zh-TW" sz="2800">
                <a:latin typeface="Times New Roman" charset="0"/>
              </a:rPr>
              <a:t>: set of symbols on the tape</a:t>
            </a:r>
          </a:p>
          <a:p>
            <a:pPr eaLnBrk="1" hangingPunct="1">
              <a:buFont typeface="Wingdings" charset="2"/>
              <a:buNone/>
            </a:pPr>
            <a:r>
              <a:rPr lang="en-US" altLang="zh-TW" sz="2800" i="1">
                <a:latin typeface="Times New Roman" charset="0"/>
              </a:rPr>
              <a:t>q</a:t>
            </a:r>
            <a:r>
              <a:rPr lang="en-US" altLang="zh-TW" sz="2800" baseline="-25000">
                <a:latin typeface="Times New Roman" charset="0"/>
              </a:rPr>
              <a:t>0</a:t>
            </a:r>
            <a:r>
              <a:rPr lang="en-US" altLang="zh-TW" sz="2800">
                <a:latin typeface="Times New Roman" charset="0"/>
              </a:rPr>
              <a:t>: start state</a:t>
            </a:r>
          </a:p>
          <a:p>
            <a:pPr eaLnBrk="1" hangingPunct="1">
              <a:buFont typeface="Wingdings" charset="2"/>
              <a:buNone/>
            </a:pPr>
            <a:r>
              <a:rPr lang="en-US" altLang="zh-TW" sz="2800" i="1">
                <a:latin typeface="Times New Roman" charset="0"/>
              </a:rPr>
              <a:t>F</a:t>
            </a:r>
            <a:r>
              <a:rPr lang="en-US" altLang="zh-TW" sz="2800">
                <a:latin typeface="Times New Roman" charset="0"/>
              </a:rPr>
              <a:t>: set of final states; </a:t>
            </a:r>
            <a:r>
              <a:rPr lang="en-US" altLang="zh-TW" sz="2800" i="1">
                <a:latin typeface="Times New Roman" charset="0"/>
              </a:rPr>
              <a:t>F</a:t>
            </a:r>
            <a:r>
              <a:rPr lang="en-US" altLang="zh-TW" sz="2800">
                <a:latin typeface="Times New Roman" charset="0"/>
              </a:rPr>
              <a:t> is a subset of </a:t>
            </a:r>
            <a:r>
              <a:rPr lang="en-US" altLang="zh-TW" sz="2800" i="1">
                <a:latin typeface="Times New Roman" charset="0"/>
              </a:rPr>
              <a:t>Q</a:t>
            </a:r>
          </a:p>
          <a:p>
            <a:pPr eaLnBrk="1" hangingPunct="1">
              <a:buFont typeface="Wingdings" charset="2"/>
              <a:buNone/>
            </a:pPr>
            <a:r>
              <a:rPr lang="en-US" altLang="zh-TW" sz="2800" i="1">
                <a:latin typeface="Symbol" charset="2"/>
              </a:rPr>
              <a:t>d</a:t>
            </a:r>
            <a:r>
              <a:rPr lang="en-US" altLang="zh-TW" sz="2800"/>
              <a:t>: </a:t>
            </a:r>
            <a:r>
              <a:rPr lang="en-US" altLang="zh-TW" sz="2800">
                <a:latin typeface="Times New Roman" charset="0"/>
              </a:rPr>
              <a:t>transition function; </a:t>
            </a:r>
            <a:r>
              <a:rPr lang="en-US" altLang="zh-TW" sz="2800" i="1">
                <a:latin typeface="Times New Roman" charset="0"/>
              </a:rPr>
              <a:t>Q</a:t>
            </a:r>
            <a:r>
              <a:rPr lang="en-US" altLang="zh-TW" sz="2800">
                <a:latin typeface="Times New Roman" charset="0"/>
                <a:sym typeface="Symbol" charset="2"/>
              </a:rPr>
              <a:t></a:t>
            </a:r>
            <a:r>
              <a:rPr lang="en-US" altLang="zh-TW" sz="2800" i="1">
                <a:latin typeface="Times New Roman" charset="0"/>
              </a:rPr>
              <a:t>T</a:t>
            </a:r>
            <a:r>
              <a:rPr lang="en-US" altLang="zh-TW" sz="2800">
                <a:latin typeface="Times New Roman" charset="0"/>
                <a:sym typeface="Symbol" charset="2"/>
              </a:rPr>
              <a:t> </a:t>
            </a:r>
            <a:r>
              <a:rPr lang="en-US" altLang="zh-TW" sz="2800" i="1">
                <a:latin typeface="Times New Roman" charset="0"/>
              </a:rPr>
              <a:t>Q</a:t>
            </a:r>
            <a:r>
              <a:rPr lang="en-US" altLang="zh-TW" sz="2800">
                <a:latin typeface="Times New Roman" charset="0"/>
                <a:sym typeface="Symbol" charset="2"/>
              </a:rPr>
              <a:t></a:t>
            </a:r>
            <a:r>
              <a:rPr lang="en-US" altLang="zh-TW" sz="2800" i="1">
                <a:latin typeface="Times New Roman" charset="0"/>
              </a:rPr>
              <a:t>T</a:t>
            </a:r>
            <a:r>
              <a:rPr lang="en-US" altLang="zh-TW" sz="2800">
                <a:latin typeface="Times New Roman" charset="0"/>
                <a:sym typeface="Symbol" charset="2"/>
              </a:rPr>
              <a:t></a:t>
            </a:r>
            <a:r>
              <a:rPr lang="en-US" altLang="zh-TW" sz="2800">
                <a:latin typeface="Times New Roman" charset="0"/>
              </a:rPr>
              <a:t>{-1, 0, +1}</a:t>
            </a:r>
          </a:p>
        </p:txBody>
      </p:sp>
      <p:grpSp>
        <p:nvGrpSpPr>
          <p:cNvPr id="37891" name="Group 4"/>
          <p:cNvGrpSpPr>
            <a:grpSpLocks/>
          </p:cNvGrpSpPr>
          <p:nvPr/>
        </p:nvGrpSpPr>
        <p:grpSpPr bwMode="auto">
          <a:xfrm>
            <a:off x="4932363" y="908050"/>
            <a:ext cx="3887787" cy="3027363"/>
            <a:chOff x="3107" y="572"/>
            <a:chExt cx="2449" cy="1907"/>
          </a:xfrm>
        </p:grpSpPr>
        <p:sp>
          <p:nvSpPr>
            <p:cNvPr id="37892" name="Line 5"/>
            <p:cNvSpPr>
              <a:spLocks noChangeShapeType="1"/>
            </p:cNvSpPr>
            <p:nvPr/>
          </p:nvSpPr>
          <p:spPr bwMode="auto">
            <a:xfrm>
              <a:off x="3152" y="890"/>
              <a:ext cx="24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3" name="Line 6"/>
            <p:cNvSpPr>
              <a:spLocks noChangeShapeType="1"/>
            </p:cNvSpPr>
            <p:nvPr/>
          </p:nvSpPr>
          <p:spPr bwMode="auto">
            <a:xfrm>
              <a:off x="3152" y="1299"/>
              <a:ext cx="24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4" name="Line 7"/>
            <p:cNvSpPr>
              <a:spLocks noChangeShapeType="1"/>
            </p:cNvSpPr>
            <p:nvPr/>
          </p:nvSpPr>
          <p:spPr bwMode="auto">
            <a:xfrm>
              <a:off x="3515"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5" name="Line 8"/>
            <p:cNvSpPr>
              <a:spLocks noChangeShapeType="1"/>
            </p:cNvSpPr>
            <p:nvPr/>
          </p:nvSpPr>
          <p:spPr bwMode="auto">
            <a:xfrm>
              <a:off x="3742"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6" name="Line 9"/>
            <p:cNvSpPr>
              <a:spLocks noChangeShapeType="1"/>
            </p:cNvSpPr>
            <p:nvPr/>
          </p:nvSpPr>
          <p:spPr bwMode="auto">
            <a:xfrm>
              <a:off x="3969"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7" name="Line 10"/>
            <p:cNvSpPr>
              <a:spLocks noChangeShapeType="1"/>
            </p:cNvSpPr>
            <p:nvPr/>
          </p:nvSpPr>
          <p:spPr bwMode="auto">
            <a:xfrm>
              <a:off x="4195"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8" name="Line 11"/>
            <p:cNvSpPr>
              <a:spLocks noChangeShapeType="1"/>
            </p:cNvSpPr>
            <p:nvPr/>
          </p:nvSpPr>
          <p:spPr bwMode="auto">
            <a:xfrm>
              <a:off x="4422"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899" name="Line 12"/>
            <p:cNvSpPr>
              <a:spLocks noChangeShapeType="1"/>
            </p:cNvSpPr>
            <p:nvPr/>
          </p:nvSpPr>
          <p:spPr bwMode="auto">
            <a:xfrm>
              <a:off x="4649"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900" name="Line 13"/>
            <p:cNvSpPr>
              <a:spLocks noChangeShapeType="1"/>
            </p:cNvSpPr>
            <p:nvPr/>
          </p:nvSpPr>
          <p:spPr bwMode="auto">
            <a:xfrm>
              <a:off x="4875"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901" name="Line 14"/>
            <p:cNvSpPr>
              <a:spLocks noChangeShapeType="1"/>
            </p:cNvSpPr>
            <p:nvPr/>
          </p:nvSpPr>
          <p:spPr bwMode="auto">
            <a:xfrm>
              <a:off x="5102"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902" name="Line 15"/>
            <p:cNvSpPr>
              <a:spLocks noChangeShapeType="1"/>
            </p:cNvSpPr>
            <p:nvPr/>
          </p:nvSpPr>
          <p:spPr bwMode="auto">
            <a:xfrm>
              <a:off x="5329" y="890"/>
              <a:ext cx="0" cy="4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7903" name="AutoShape 16"/>
            <p:cNvSpPr>
              <a:spLocks noChangeArrowheads="1"/>
            </p:cNvSpPr>
            <p:nvPr/>
          </p:nvSpPr>
          <p:spPr bwMode="auto">
            <a:xfrm>
              <a:off x="3787" y="1843"/>
              <a:ext cx="1270" cy="636"/>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ctr" eaLnBrk="1" hangingPunct="1">
                <a:spcBef>
                  <a:spcPct val="0"/>
                </a:spcBef>
                <a:buFontTx/>
                <a:buNone/>
              </a:pPr>
              <a:r>
                <a:rPr lang="en-US" altLang="zh-TW" sz="1800">
                  <a:latin typeface="Times New Roman" charset="0"/>
                </a:rPr>
                <a:t>Finite State </a:t>
              </a:r>
            </a:p>
            <a:p>
              <a:pPr algn="ctr" eaLnBrk="1" hangingPunct="1">
                <a:spcBef>
                  <a:spcPct val="0"/>
                </a:spcBef>
                <a:buFontTx/>
                <a:buNone/>
              </a:pPr>
              <a:r>
                <a:rPr lang="en-US" altLang="zh-TW" sz="1800">
                  <a:latin typeface="Times New Roman" charset="0"/>
                </a:rPr>
                <a:t>Automata</a:t>
              </a:r>
            </a:p>
          </p:txBody>
        </p:sp>
        <p:sp>
          <p:nvSpPr>
            <p:cNvPr id="37904" name="AutoShape 17"/>
            <p:cNvSpPr>
              <a:spLocks noChangeArrowheads="1"/>
            </p:cNvSpPr>
            <p:nvPr/>
          </p:nvSpPr>
          <p:spPr bwMode="auto">
            <a:xfrm>
              <a:off x="4195" y="1299"/>
              <a:ext cx="272" cy="544"/>
            </a:xfrm>
            <a:prstGeom prst="up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algn="ctr" eaLnBrk="1" hangingPunct="1">
                <a:spcBef>
                  <a:spcPct val="0"/>
                </a:spcBef>
                <a:buFontTx/>
                <a:buNone/>
              </a:pPr>
              <a:endParaRPr lang="zh-TW" altLang="en-US" sz="1800"/>
            </a:p>
          </p:txBody>
        </p:sp>
        <p:sp>
          <p:nvSpPr>
            <p:cNvPr id="37905" name="Text Box 18"/>
            <p:cNvSpPr txBox="1">
              <a:spLocks noChangeArrowheads="1"/>
            </p:cNvSpPr>
            <p:nvPr/>
          </p:nvSpPr>
          <p:spPr bwMode="auto">
            <a:xfrm>
              <a:off x="4468" y="1480"/>
              <a:ext cx="9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a:latin typeface="Times New Roman" charset="0"/>
                </a:rPr>
                <a:t>R/W Head</a:t>
              </a:r>
            </a:p>
          </p:txBody>
        </p:sp>
        <p:sp>
          <p:nvSpPr>
            <p:cNvPr id="37906" name="Text Box 19"/>
            <p:cNvSpPr txBox="1">
              <a:spLocks noChangeArrowheads="1"/>
            </p:cNvSpPr>
            <p:nvPr/>
          </p:nvSpPr>
          <p:spPr bwMode="auto">
            <a:xfrm>
              <a:off x="3107" y="572"/>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a:latin typeface="Times New Roman" charset="0"/>
                </a:rPr>
                <a:t>Tape</a:t>
              </a:r>
            </a:p>
          </p:txBody>
        </p:sp>
        <p:sp>
          <p:nvSpPr>
            <p:cNvPr id="37907" name="Text Box 20"/>
            <p:cNvSpPr txBox="1">
              <a:spLocks noChangeArrowheads="1"/>
            </p:cNvSpPr>
            <p:nvPr/>
          </p:nvSpPr>
          <p:spPr bwMode="auto">
            <a:xfrm>
              <a:off x="3515" y="93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b</a:t>
              </a:r>
            </a:p>
          </p:txBody>
        </p:sp>
        <p:sp>
          <p:nvSpPr>
            <p:cNvPr id="37908" name="Text Box 21"/>
            <p:cNvSpPr txBox="1">
              <a:spLocks noChangeArrowheads="1"/>
            </p:cNvSpPr>
            <p:nvPr/>
          </p:nvSpPr>
          <p:spPr bwMode="auto">
            <a:xfrm>
              <a:off x="5103" y="93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b</a:t>
              </a:r>
            </a:p>
          </p:txBody>
        </p:sp>
        <p:sp>
          <p:nvSpPr>
            <p:cNvPr id="37909" name="Text Box 22"/>
            <p:cNvSpPr txBox="1">
              <a:spLocks noChangeArrowheads="1"/>
            </p:cNvSpPr>
            <p:nvPr/>
          </p:nvSpPr>
          <p:spPr bwMode="auto">
            <a:xfrm>
              <a:off x="3742" y="9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7910" name="Text Box 23"/>
            <p:cNvSpPr txBox="1">
              <a:spLocks noChangeArrowheads="1"/>
            </p:cNvSpPr>
            <p:nvPr/>
          </p:nvSpPr>
          <p:spPr bwMode="auto">
            <a:xfrm>
              <a:off x="4195" y="935"/>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b</a:t>
              </a:r>
            </a:p>
          </p:txBody>
        </p:sp>
        <p:sp>
          <p:nvSpPr>
            <p:cNvPr id="37911" name="Text Box 24"/>
            <p:cNvSpPr txBox="1">
              <a:spLocks noChangeArrowheads="1"/>
            </p:cNvSpPr>
            <p:nvPr/>
          </p:nvSpPr>
          <p:spPr bwMode="auto">
            <a:xfrm>
              <a:off x="3969" y="9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0</a:t>
              </a:r>
            </a:p>
          </p:txBody>
        </p:sp>
        <p:sp>
          <p:nvSpPr>
            <p:cNvPr id="37912" name="Text Box 25"/>
            <p:cNvSpPr txBox="1">
              <a:spLocks noChangeArrowheads="1"/>
            </p:cNvSpPr>
            <p:nvPr/>
          </p:nvSpPr>
          <p:spPr bwMode="auto">
            <a:xfrm>
              <a:off x="4649" y="9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0</a:t>
              </a:r>
            </a:p>
          </p:txBody>
        </p:sp>
        <p:sp>
          <p:nvSpPr>
            <p:cNvPr id="37913" name="Text Box 26"/>
            <p:cNvSpPr txBox="1">
              <a:spLocks noChangeArrowheads="1"/>
            </p:cNvSpPr>
            <p:nvPr/>
          </p:nvSpPr>
          <p:spPr bwMode="auto">
            <a:xfrm>
              <a:off x="4422" y="93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7914" name="Text Box 27"/>
            <p:cNvSpPr txBox="1">
              <a:spLocks noChangeArrowheads="1"/>
            </p:cNvSpPr>
            <p:nvPr/>
          </p:nvSpPr>
          <p:spPr bwMode="auto">
            <a:xfrm>
              <a:off x="4876" y="98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5132388"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525" y="0"/>
            <a:ext cx="3419475"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Line 5"/>
          <p:cNvSpPr>
            <a:spLocks noChangeShapeType="1"/>
          </p:cNvSpPr>
          <p:nvPr/>
        </p:nvSpPr>
        <p:spPr bwMode="auto">
          <a:xfrm>
            <a:off x="1258888" y="504825"/>
            <a:ext cx="3816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16" name="Line 6"/>
          <p:cNvSpPr>
            <a:spLocks noChangeShapeType="1"/>
          </p:cNvSpPr>
          <p:nvPr/>
        </p:nvSpPr>
        <p:spPr bwMode="auto">
          <a:xfrm>
            <a:off x="1258888" y="1154113"/>
            <a:ext cx="3816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17" name="Line 7"/>
          <p:cNvSpPr>
            <a:spLocks noChangeShapeType="1"/>
          </p:cNvSpPr>
          <p:nvPr/>
        </p:nvSpPr>
        <p:spPr bwMode="auto">
          <a:xfrm>
            <a:off x="1835150"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18" name="Line 8"/>
          <p:cNvSpPr>
            <a:spLocks noChangeShapeType="1"/>
          </p:cNvSpPr>
          <p:nvPr/>
        </p:nvSpPr>
        <p:spPr bwMode="auto">
          <a:xfrm>
            <a:off x="2195513"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19" name="Line 9"/>
          <p:cNvSpPr>
            <a:spLocks noChangeShapeType="1"/>
          </p:cNvSpPr>
          <p:nvPr/>
        </p:nvSpPr>
        <p:spPr bwMode="auto">
          <a:xfrm>
            <a:off x="2555875"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0" name="Line 10"/>
          <p:cNvSpPr>
            <a:spLocks noChangeShapeType="1"/>
          </p:cNvSpPr>
          <p:nvPr/>
        </p:nvSpPr>
        <p:spPr bwMode="auto">
          <a:xfrm>
            <a:off x="2914650"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1" name="Line 11"/>
          <p:cNvSpPr>
            <a:spLocks noChangeShapeType="1"/>
          </p:cNvSpPr>
          <p:nvPr/>
        </p:nvSpPr>
        <p:spPr bwMode="auto">
          <a:xfrm>
            <a:off x="3275013"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2" name="Line 12"/>
          <p:cNvSpPr>
            <a:spLocks noChangeShapeType="1"/>
          </p:cNvSpPr>
          <p:nvPr/>
        </p:nvSpPr>
        <p:spPr bwMode="auto">
          <a:xfrm>
            <a:off x="3635375"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3" name="Line 13"/>
          <p:cNvSpPr>
            <a:spLocks noChangeShapeType="1"/>
          </p:cNvSpPr>
          <p:nvPr/>
        </p:nvSpPr>
        <p:spPr bwMode="auto">
          <a:xfrm>
            <a:off x="3994150"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4" name="Line 14"/>
          <p:cNvSpPr>
            <a:spLocks noChangeShapeType="1"/>
          </p:cNvSpPr>
          <p:nvPr/>
        </p:nvSpPr>
        <p:spPr bwMode="auto">
          <a:xfrm>
            <a:off x="4354513"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5" name="Line 15"/>
          <p:cNvSpPr>
            <a:spLocks noChangeShapeType="1"/>
          </p:cNvSpPr>
          <p:nvPr/>
        </p:nvSpPr>
        <p:spPr bwMode="auto">
          <a:xfrm>
            <a:off x="4714875" y="504825"/>
            <a:ext cx="0" cy="649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38926" name="Text Box 20"/>
          <p:cNvSpPr txBox="1">
            <a:spLocks noChangeArrowheads="1"/>
          </p:cNvSpPr>
          <p:nvPr/>
        </p:nvSpPr>
        <p:spPr bwMode="auto">
          <a:xfrm>
            <a:off x="1835150" y="5762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b</a:t>
            </a:r>
          </a:p>
        </p:txBody>
      </p:sp>
      <p:sp>
        <p:nvSpPr>
          <p:cNvPr id="38927" name="Text Box 21"/>
          <p:cNvSpPr txBox="1">
            <a:spLocks noChangeArrowheads="1"/>
          </p:cNvSpPr>
          <p:nvPr/>
        </p:nvSpPr>
        <p:spPr bwMode="auto">
          <a:xfrm>
            <a:off x="4356100" y="5762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b</a:t>
            </a:r>
          </a:p>
        </p:txBody>
      </p:sp>
      <p:sp>
        <p:nvSpPr>
          <p:cNvPr id="38928" name="Text Box 22"/>
          <p:cNvSpPr txBox="1">
            <a:spLocks noChangeArrowheads="1"/>
          </p:cNvSpPr>
          <p:nvPr/>
        </p:nvSpPr>
        <p:spPr bwMode="auto">
          <a:xfrm>
            <a:off x="2195513" y="576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8929" name="Text Box 23"/>
          <p:cNvSpPr txBox="1">
            <a:spLocks noChangeArrowheads="1"/>
          </p:cNvSpPr>
          <p:nvPr/>
        </p:nvSpPr>
        <p:spPr bwMode="auto">
          <a:xfrm>
            <a:off x="2914650" y="576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8930" name="Text Box 24"/>
          <p:cNvSpPr txBox="1">
            <a:spLocks noChangeArrowheads="1"/>
          </p:cNvSpPr>
          <p:nvPr/>
        </p:nvSpPr>
        <p:spPr bwMode="auto">
          <a:xfrm>
            <a:off x="2555875" y="576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0</a:t>
            </a:r>
          </a:p>
        </p:txBody>
      </p:sp>
      <p:sp>
        <p:nvSpPr>
          <p:cNvPr id="38931" name="Text Box 25"/>
          <p:cNvSpPr txBox="1">
            <a:spLocks noChangeArrowheads="1"/>
          </p:cNvSpPr>
          <p:nvPr/>
        </p:nvSpPr>
        <p:spPr bwMode="auto">
          <a:xfrm>
            <a:off x="3635375" y="576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0</a:t>
            </a:r>
          </a:p>
        </p:txBody>
      </p:sp>
      <p:sp>
        <p:nvSpPr>
          <p:cNvPr id="38932" name="Text Box 26"/>
          <p:cNvSpPr txBox="1">
            <a:spLocks noChangeArrowheads="1"/>
          </p:cNvSpPr>
          <p:nvPr/>
        </p:nvSpPr>
        <p:spPr bwMode="auto">
          <a:xfrm>
            <a:off x="3275013" y="5762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8933" name="Text Box 27"/>
          <p:cNvSpPr txBox="1">
            <a:spLocks noChangeArrowheads="1"/>
          </p:cNvSpPr>
          <p:nvPr/>
        </p:nvSpPr>
        <p:spPr bwMode="auto">
          <a:xfrm>
            <a:off x="3995738" y="54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800" b="1">
                <a:latin typeface="Times New Roman" charset="0"/>
              </a:rPr>
              <a:t>1</a:t>
            </a:r>
          </a:p>
        </p:txBody>
      </p:sp>
      <p:sp>
        <p:nvSpPr>
          <p:cNvPr id="38934" name="Text Box 28"/>
          <p:cNvSpPr txBox="1">
            <a:spLocks noChangeArrowheads="1"/>
          </p:cNvSpPr>
          <p:nvPr/>
        </p:nvSpPr>
        <p:spPr bwMode="auto">
          <a:xfrm>
            <a:off x="5251450" y="5942013"/>
            <a:ext cx="3892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zh-TW" altLang="en-US" sz="1800">
                <a:latin typeface="Times New Roman" charset="0"/>
                <a:ea typeface="標楷體" charset="-120"/>
              </a:rPr>
              <a:t>出處：王立天，</a:t>
            </a:r>
            <a:r>
              <a:rPr lang="en-US" altLang="zh-TW" sz="1800">
                <a:latin typeface="Times New Roman" charset="0"/>
                <a:ea typeface="標楷體" charset="-120"/>
              </a:rPr>
              <a:t>Automata </a:t>
            </a:r>
            <a:r>
              <a:rPr lang="zh-TW" altLang="en-US" sz="1800">
                <a:latin typeface="Times New Roman" charset="0"/>
                <a:ea typeface="標楷體" charset="-120"/>
              </a:rPr>
              <a:t>您別跑</a:t>
            </a:r>
            <a:r>
              <a:rPr lang="en-US" altLang="zh-TW" sz="1800">
                <a:latin typeface="Times New Roman" charset="0"/>
                <a:ea typeface="標楷體" charset="-120"/>
              </a:rPr>
              <a:t>! </a:t>
            </a:r>
          </a:p>
          <a:p>
            <a:pPr eaLnBrk="1" hangingPunct="1">
              <a:spcBef>
                <a:spcPct val="0"/>
              </a:spcBef>
              <a:buFontTx/>
              <a:buNone/>
            </a:pPr>
            <a:r>
              <a:rPr lang="en-US" altLang="zh-TW" sz="1800">
                <a:latin typeface="Times New Roman" charset="0"/>
                <a:ea typeface="標楷體" charset="-120"/>
              </a:rPr>
              <a:t>Automata and Formal Language </a:t>
            </a:r>
            <a:r>
              <a:rPr lang="zh-TW" altLang="en-US" sz="1800">
                <a:latin typeface="Times New Roman" charset="0"/>
                <a:ea typeface="標楷體" charset="-120"/>
              </a:rPr>
              <a:t>導論，</a:t>
            </a:r>
          </a:p>
          <a:p>
            <a:pPr eaLnBrk="1" hangingPunct="1">
              <a:spcBef>
                <a:spcPct val="0"/>
              </a:spcBef>
              <a:buFontTx/>
              <a:buNone/>
            </a:pPr>
            <a:r>
              <a:rPr lang="zh-TW" altLang="en-US" sz="1800">
                <a:latin typeface="Times New Roman" charset="0"/>
                <a:ea typeface="標楷體" charset="-120"/>
              </a:rPr>
              <a:t>靖宇科技出版，</a:t>
            </a:r>
            <a:r>
              <a:rPr lang="en-US" altLang="zh-TW" sz="1800">
                <a:latin typeface="Times New Roman" charset="0"/>
                <a:ea typeface="標楷體" charset="-120"/>
              </a:rPr>
              <a:t>1994</a:t>
            </a:r>
            <a:r>
              <a:rPr lang="zh-TW" altLang="en-US" sz="1800">
                <a:latin typeface="Times New Roman" charset="0"/>
                <a:ea typeface="標楷體" charset="-120"/>
              </a:rPr>
              <a:t>年。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628775"/>
            <a:ext cx="359568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765175"/>
            <a:ext cx="31686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933825"/>
            <a:ext cx="86423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 Box 5"/>
          <p:cNvSpPr txBox="1">
            <a:spLocks noChangeArrowheads="1"/>
          </p:cNvSpPr>
          <p:nvPr/>
        </p:nvSpPr>
        <p:spPr bwMode="auto">
          <a:xfrm>
            <a:off x="5251450" y="5942013"/>
            <a:ext cx="38925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zh-TW" altLang="en-US" sz="1800">
                <a:latin typeface="Times New Roman" charset="0"/>
                <a:ea typeface="標楷體" charset="-120"/>
              </a:rPr>
              <a:t>出處：王立天，</a:t>
            </a:r>
            <a:r>
              <a:rPr lang="en-US" altLang="zh-TW" sz="1800">
                <a:latin typeface="Times New Roman" charset="0"/>
                <a:ea typeface="標楷體" charset="-120"/>
              </a:rPr>
              <a:t>Automata </a:t>
            </a:r>
            <a:r>
              <a:rPr lang="zh-TW" altLang="en-US" sz="1800">
                <a:latin typeface="Times New Roman" charset="0"/>
                <a:ea typeface="標楷體" charset="-120"/>
              </a:rPr>
              <a:t>您別跑</a:t>
            </a:r>
            <a:r>
              <a:rPr lang="en-US" altLang="zh-TW" sz="1800">
                <a:latin typeface="Times New Roman" charset="0"/>
                <a:ea typeface="標楷體" charset="-120"/>
              </a:rPr>
              <a:t>! </a:t>
            </a:r>
          </a:p>
          <a:p>
            <a:pPr eaLnBrk="1" hangingPunct="1">
              <a:spcBef>
                <a:spcPct val="0"/>
              </a:spcBef>
              <a:buFontTx/>
              <a:buNone/>
            </a:pPr>
            <a:r>
              <a:rPr lang="en-US" altLang="zh-TW" sz="1800">
                <a:latin typeface="Times New Roman" charset="0"/>
                <a:ea typeface="標楷體" charset="-120"/>
              </a:rPr>
              <a:t>Automata and Formal Language </a:t>
            </a:r>
            <a:r>
              <a:rPr lang="zh-TW" altLang="en-US" sz="1800">
                <a:latin typeface="Times New Roman" charset="0"/>
                <a:ea typeface="標楷體" charset="-120"/>
              </a:rPr>
              <a:t>導論，</a:t>
            </a:r>
          </a:p>
          <a:p>
            <a:pPr eaLnBrk="1" hangingPunct="1">
              <a:spcBef>
                <a:spcPct val="0"/>
              </a:spcBef>
              <a:buFontTx/>
              <a:buNone/>
            </a:pPr>
            <a:r>
              <a:rPr lang="zh-TW" altLang="en-US" sz="1800">
                <a:latin typeface="Times New Roman" charset="0"/>
                <a:ea typeface="標楷體" charset="-120"/>
              </a:rPr>
              <a:t>靖宇科技出版，</a:t>
            </a:r>
            <a:r>
              <a:rPr lang="en-US" altLang="zh-TW" sz="1800">
                <a:latin typeface="Times New Roman" charset="0"/>
                <a:ea typeface="標楷體" charset="-120"/>
              </a:rPr>
              <a:t>1994</a:t>
            </a:r>
            <a:r>
              <a:rPr lang="zh-TW" altLang="en-US" sz="1800">
                <a:latin typeface="Times New Roman" charset="0"/>
                <a:ea typeface="標楷體" charset="-120"/>
              </a:rPr>
              <a:t>年。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p:cNvSpPr>
            <a:spLocks noGrp="1"/>
          </p:cNvSpPr>
          <p:nvPr>
            <p:ph type="title"/>
          </p:nvPr>
        </p:nvSpPr>
        <p:spPr>
          <a:xfrm>
            <a:off x="495300" y="-61913"/>
            <a:ext cx="8229600" cy="1143001"/>
          </a:xfrm>
        </p:spPr>
        <p:txBody>
          <a:bodyPr/>
          <a:lstStyle/>
          <a:p>
            <a:pPr algn="l"/>
            <a:r>
              <a:rPr lang="en-US" altLang="zh-TW" sz="2800" b="1">
                <a:latin typeface="Times New Roman" charset="0"/>
                <a:ea typeface="標楷體" charset="-120"/>
              </a:rPr>
              <a:t>Research Interest</a:t>
            </a:r>
            <a:r>
              <a:rPr lang="en-US" altLang="zh-TW" sz="2800" b="1">
                <a:latin typeface="Times New Roman" charset="0"/>
              </a:rPr>
              <a:t>: </a:t>
            </a:r>
            <a:r>
              <a:rPr lang="en-US" altLang="zh-TW" sz="2800">
                <a:latin typeface="Times New Roman" charset="0"/>
              </a:rPr>
              <a:t>Scheduling theory, Discrete optimization</a:t>
            </a:r>
            <a:endParaRPr lang="zh-TW" altLang="en-US" sz="2800">
              <a:latin typeface="Times New Roman" charset="0"/>
            </a:endParaRPr>
          </a:p>
        </p:txBody>
      </p:sp>
      <p:sp>
        <p:nvSpPr>
          <p:cNvPr id="20482" name="內容版面配置區 2"/>
          <p:cNvSpPr>
            <a:spLocks noGrp="1"/>
          </p:cNvSpPr>
          <p:nvPr>
            <p:ph idx="1"/>
          </p:nvPr>
        </p:nvSpPr>
        <p:spPr>
          <a:xfrm>
            <a:off x="495300" y="1081088"/>
            <a:ext cx="7959725" cy="5435600"/>
          </a:xfrm>
        </p:spPr>
        <p:txBody>
          <a:bodyPr/>
          <a:lstStyle/>
          <a:p>
            <a:pPr>
              <a:spcBef>
                <a:spcPct val="0"/>
              </a:spcBef>
            </a:pPr>
            <a:r>
              <a:rPr lang="en-US" altLang="zh-TW" sz="2400">
                <a:latin typeface="Book Antiqua" charset="0"/>
              </a:rPr>
              <a:t>Assembly-type flowshop batch scheduling subject to a fixed job sequence</a:t>
            </a:r>
          </a:p>
          <a:p>
            <a:pPr>
              <a:spcBef>
                <a:spcPct val="0"/>
              </a:spcBef>
            </a:pPr>
            <a:r>
              <a:rPr lang="en-US" altLang="zh-TW" sz="2400">
                <a:latin typeface="Book Antiqua" charset="0"/>
              </a:rPr>
              <a:t>Concurrent open shop scheduling with centralized and decentralized batching policies</a:t>
            </a:r>
          </a:p>
          <a:p>
            <a:pPr>
              <a:spcBef>
                <a:spcPct val="0"/>
              </a:spcBef>
            </a:pPr>
            <a:r>
              <a:rPr lang="en-US" altLang="zh-TW" sz="2400">
                <a:latin typeface="Book Antiqua" charset="0"/>
              </a:rPr>
              <a:t>Ant colony optimization for the dynamic routing and wavelength assignment in WDM networks with sparse wavelength conversion</a:t>
            </a:r>
          </a:p>
          <a:p>
            <a:pPr>
              <a:spcBef>
                <a:spcPct val="0"/>
              </a:spcBef>
            </a:pPr>
            <a:r>
              <a:rPr lang="en-US" altLang="zh-TW" sz="2400">
                <a:latin typeface="Book Antiqua" charset="0"/>
              </a:rPr>
              <a:t>An effective approach for test-sheet composition from large-scale item banks</a:t>
            </a:r>
          </a:p>
          <a:p>
            <a:pPr>
              <a:spcBef>
                <a:spcPct val="0"/>
              </a:spcBef>
            </a:pPr>
            <a:r>
              <a:rPr lang="en-US" altLang="zh-TW" sz="2400">
                <a:latin typeface="Book Antiqua" charset="0"/>
              </a:rPr>
              <a:t>Optimal scheduling in film production to minimize talent hold cost</a:t>
            </a:r>
          </a:p>
          <a:p>
            <a:pPr>
              <a:spcBef>
                <a:spcPct val="0"/>
              </a:spcBef>
            </a:pPr>
            <a:r>
              <a:rPr lang="en-US" altLang="zh-TW" sz="2400">
                <a:latin typeface="Book Antiqua" charset="0"/>
              </a:rPr>
              <a:t>Minimizing the makespan in three-machine assembly type flow shop problem</a:t>
            </a:r>
          </a:p>
          <a:p>
            <a:pPr>
              <a:spcBef>
                <a:spcPct val="0"/>
              </a:spcBef>
            </a:pPr>
            <a:r>
              <a:rPr lang="en-US" altLang="zh-TW" sz="2400">
                <a:latin typeface="Book Antiqua" charset="0"/>
              </a:rPr>
              <a:t>Relocation problems</a:t>
            </a:r>
            <a:endParaRPr lang="zh-TW" altLang="en-US" sz="2400">
              <a:latin typeface="Book Antiqua"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46125" y="-84138"/>
            <a:ext cx="6318250" cy="958851"/>
          </a:xfrm>
        </p:spPr>
        <p:txBody>
          <a:bodyPr/>
          <a:lstStyle/>
          <a:p>
            <a:pPr eaLnBrk="1" fontAlgn="auto" hangingPunct="1">
              <a:spcAft>
                <a:spcPts val="0"/>
              </a:spcAft>
              <a:defRPr/>
            </a:pPr>
            <a:r>
              <a:rPr kumimoji="0" lang="en-US" altLang="zh-TW" sz="3200" dirty="0">
                <a:solidFill>
                  <a:schemeClr val="tx2">
                    <a:satMod val="130000"/>
                  </a:schemeClr>
                </a:solidFill>
                <a:latin typeface="Times New Roman" charset="0"/>
                <a:hlinkClick r:id="rId2"/>
              </a:rPr>
              <a:t>Award Winners</a:t>
            </a:r>
            <a:endParaRPr kumimoji="0" lang="en-US" altLang="zh-TW" sz="3200" dirty="0">
              <a:solidFill>
                <a:schemeClr val="tx2">
                  <a:satMod val="130000"/>
                </a:schemeClr>
              </a:solidFill>
              <a:latin typeface="Times New Roman" charset="0"/>
            </a:endParaRPr>
          </a:p>
        </p:txBody>
      </p:sp>
      <p:sp>
        <p:nvSpPr>
          <p:cNvPr id="24579" name="Rectangle 3"/>
          <p:cNvSpPr>
            <a:spLocks noGrp="1" noChangeArrowheads="1"/>
          </p:cNvSpPr>
          <p:nvPr>
            <p:ph idx="1"/>
          </p:nvPr>
        </p:nvSpPr>
        <p:spPr>
          <a:xfrm>
            <a:off x="270964" y="874713"/>
            <a:ext cx="8700508" cy="5632450"/>
          </a:xfrm>
          <a:solidFill>
            <a:schemeClr val="bg1"/>
          </a:solidFill>
        </p:spPr>
        <p:txBody>
          <a:bodyPr/>
          <a:lstStyle/>
          <a:p>
            <a:pPr eaLnBrk="1" hangingPunct="1">
              <a:spcBef>
                <a:spcPts val="400"/>
              </a:spcBef>
            </a:pPr>
            <a:r>
              <a:rPr lang="en-US" altLang="zh-TW" sz="2200" dirty="0">
                <a:latin typeface="Times" pitchFamily="2" charset="0"/>
              </a:rPr>
              <a:t>2019: P.M. Hanrahan, E.E. </a:t>
            </a:r>
            <a:r>
              <a:rPr lang="en-US" altLang="zh-TW" sz="2200" dirty="0" err="1">
                <a:latin typeface="Times" pitchFamily="2" charset="0"/>
              </a:rPr>
              <a:t>Catmul</a:t>
            </a:r>
            <a:r>
              <a:rPr lang="en-US" altLang="zh-TW" sz="2200" dirty="0">
                <a:latin typeface="Times" pitchFamily="2" charset="0"/>
              </a:rPr>
              <a:t> (3D Computer graphics)</a:t>
            </a:r>
          </a:p>
          <a:p>
            <a:pPr eaLnBrk="1" hangingPunct="1">
              <a:spcBef>
                <a:spcPts val="400"/>
              </a:spcBef>
            </a:pPr>
            <a:r>
              <a:rPr lang="en-US" altLang="zh-TW" sz="2200" dirty="0">
                <a:latin typeface="Times" pitchFamily="2" charset="0"/>
              </a:rPr>
              <a:t>2018: </a:t>
            </a:r>
            <a:r>
              <a:rPr lang="en" altLang="zh-TW" sz="2200" dirty="0">
                <a:latin typeface="Times" pitchFamily="2" charset="0"/>
              </a:rPr>
              <a:t>Y. Bengio, G. Hinton, Y. </a:t>
            </a:r>
            <a:r>
              <a:rPr lang="en" altLang="zh-TW" sz="2200" dirty="0" err="1">
                <a:latin typeface="Times" pitchFamily="2" charset="0"/>
              </a:rPr>
              <a:t>LeCun</a:t>
            </a:r>
            <a:r>
              <a:rPr lang="en" altLang="zh-TW" sz="2200" dirty="0">
                <a:latin typeface="Times" pitchFamily="2" charset="0"/>
              </a:rPr>
              <a:t> </a:t>
            </a:r>
            <a:r>
              <a:rPr lang="en-US" altLang="zh-TW" sz="2200" dirty="0">
                <a:latin typeface="Times" pitchFamily="2" charset="0"/>
              </a:rPr>
              <a:t>(Deep Neural Networks)</a:t>
            </a:r>
          </a:p>
          <a:p>
            <a:pPr eaLnBrk="1" hangingPunct="1">
              <a:spcBef>
                <a:spcPts val="400"/>
              </a:spcBef>
            </a:pPr>
            <a:r>
              <a:rPr lang="en-US" altLang="zh-TW" sz="2200" dirty="0">
                <a:latin typeface="Times" pitchFamily="2" charset="0"/>
              </a:rPr>
              <a:t>2017: J.L. Hennessy and D. Patterson (Computer architectures)</a:t>
            </a:r>
            <a:endParaRPr lang="zh-TW" altLang="en-US" sz="2200" dirty="0">
              <a:latin typeface="Times" pitchFamily="2" charset="0"/>
              <a:ea typeface="新細明體" charset="-120"/>
              <a:cs typeface="Times" charset="0"/>
            </a:endParaRPr>
          </a:p>
          <a:p>
            <a:pPr eaLnBrk="1" hangingPunct="1">
              <a:spcBef>
                <a:spcPts val="400"/>
              </a:spcBef>
            </a:pPr>
            <a:r>
              <a:rPr lang="en-US" altLang="zh-TW" sz="2200" dirty="0">
                <a:latin typeface="Times" pitchFamily="2" charset="0"/>
                <a:ea typeface="新細明體" charset="-120"/>
                <a:cs typeface="Times" charset="0"/>
              </a:rPr>
              <a:t>2016: T. Berners-Lee (WWW)</a:t>
            </a:r>
            <a:endParaRPr lang="zh-TW" altLang="en-US" sz="2200" dirty="0">
              <a:latin typeface="Times" pitchFamily="2" charset="0"/>
              <a:ea typeface="新細明體" charset="-120"/>
              <a:cs typeface="Times" charset="0"/>
            </a:endParaRPr>
          </a:p>
          <a:p>
            <a:pPr eaLnBrk="1" hangingPunct="1">
              <a:spcBef>
                <a:spcPts val="400"/>
              </a:spcBef>
            </a:pPr>
            <a:r>
              <a:rPr lang="en-US" altLang="zh-TW" sz="2200" dirty="0">
                <a:latin typeface="Times" pitchFamily="2" charset="0"/>
                <a:ea typeface="新細明體" charset="-120"/>
                <a:cs typeface="Times" charset="0"/>
              </a:rPr>
              <a:t>2015: W. </a:t>
            </a:r>
            <a:r>
              <a:rPr lang="en-US" altLang="zh-TW" sz="2200" dirty="0" err="1">
                <a:latin typeface="Times" pitchFamily="2" charset="0"/>
                <a:ea typeface="新細明體" charset="-120"/>
                <a:cs typeface="Times" charset="0"/>
              </a:rPr>
              <a:t>Diffie</a:t>
            </a:r>
            <a:r>
              <a:rPr lang="en-US" altLang="zh-TW" sz="2200" dirty="0">
                <a:latin typeface="Times" pitchFamily="2" charset="0"/>
                <a:ea typeface="新細明體" charset="-120"/>
                <a:cs typeface="Times" charset="0"/>
              </a:rPr>
              <a:t> and M. Hellman (public-key cryptography)</a:t>
            </a:r>
          </a:p>
          <a:p>
            <a:pPr eaLnBrk="1" hangingPunct="1">
              <a:spcBef>
                <a:spcPts val="400"/>
              </a:spcBef>
            </a:pPr>
            <a:r>
              <a:rPr lang="en-US" altLang="zh-TW" sz="2200" dirty="0">
                <a:latin typeface="Times" pitchFamily="2" charset="0"/>
                <a:ea typeface="新細明體" charset="-120"/>
                <a:cs typeface="Times" charset="0"/>
              </a:rPr>
              <a:t>2014: M. </a:t>
            </a:r>
            <a:r>
              <a:rPr lang="en-US" altLang="zh-TW" sz="2200" dirty="0" err="1">
                <a:latin typeface="Times" pitchFamily="2" charset="0"/>
                <a:ea typeface="新細明體" charset="-120"/>
                <a:cs typeface="Times" charset="0"/>
              </a:rPr>
              <a:t>Stonebraker</a:t>
            </a:r>
            <a:r>
              <a:rPr lang="en-US" altLang="zh-TW" sz="2200" dirty="0">
                <a:latin typeface="Times" pitchFamily="2" charset="0"/>
                <a:ea typeface="新細明體" charset="-120"/>
                <a:cs typeface="Times" charset="0"/>
              </a:rPr>
              <a:t> (Database, INGRES)</a:t>
            </a:r>
            <a:endParaRPr lang="zh-TW" altLang="en-US" sz="2200" dirty="0">
              <a:latin typeface="Times" pitchFamily="2" charset="0"/>
              <a:ea typeface="新細明體" charset="-120"/>
              <a:cs typeface="Times" charset="0"/>
            </a:endParaRPr>
          </a:p>
          <a:p>
            <a:pPr eaLnBrk="1" hangingPunct="1">
              <a:spcBef>
                <a:spcPts val="400"/>
              </a:spcBef>
            </a:pPr>
            <a:r>
              <a:rPr lang="en-US" altLang="zh-TW" sz="2200" dirty="0">
                <a:latin typeface="Times" pitchFamily="2" charset="0"/>
                <a:ea typeface="新細明體" charset="-120"/>
                <a:cs typeface="Times" charset="0"/>
              </a:rPr>
              <a:t>2013: L. </a:t>
            </a:r>
            <a:r>
              <a:rPr lang="en-US" altLang="zh-TW" sz="2200" dirty="0" err="1">
                <a:latin typeface="Times" pitchFamily="2" charset="0"/>
                <a:ea typeface="新細明體" charset="-120"/>
                <a:cs typeface="Times" charset="0"/>
              </a:rPr>
              <a:t>Lamport</a:t>
            </a:r>
            <a:r>
              <a:rPr lang="en-US" altLang="zh-TW" sz="2200" dirty="0">
                <a:latin typeface="Times" pitchFamily="2" charset="0"/>
                <a:ea typeface="新細明體" charset="-120"/>
                <a:cs typeface="Times" charset="0"/>
              </a:rPr>
              <a:t> (theory and practice of distributed and concurrent systems)</a:t>
            </a:r>
          </a:p>
          <a:p>
            <a:pPr eaLnBrk="1" hangingPunct="1">
              <a:spcBef>
                <a:spcPts val="400"/>
              </a:spcBef>
            </a:pPr>
            <a:r>
              <a:rPr lang="en-US" altLang="zh-TW" sz="2200" dirty="0">
                <a:latin typeface="Times" pitchFamily="2" charset="0"/>
                <a:ea typeface="新細明體" charset="-120"/>
                <a:cs typeface="Times" charset="0"/>
              </a:rPr>
              <a:t>2012: S. </a:t>
            </a:r>
            <a:r>
              <a:rPr lang="en-US" altLang="zh-TW" sz="2200" dirty="0" err="1">
                <a:latin typeface="Times" pitchFamily="2" charset="0"/>
                <a:ea typeface="新細明體" charset="-120"/>
                <a:cs typeface="Times" charset="0"/>
              </a:rPr>
              <a:t>Goldwasser</a:t>
            </a:r>
            <a:r>
              <a:rPr lang="en-US" altLang="zh-TW" sz="2200" dirty="0">
                <a:latin typeface="Times" pitchFamily="2" charset="0"/>
                <a:ea typeface="新細明體" charset="-120"/>
                <a:cs typeface="Times" charset="0"/>
              </a:rPr>
              <a:t> and S. </a:t>
            </a:r>
            <a:r>
              <a:rPr lang="en-US" altLang="zh-TW" sz="2200" dirty="0" err="1">
                <a:latin typeface="Times" pitchFamily="2" charset="0"/>
                <a:ea typeface="新細明體" charset="-120"/>
                <a:cs typeface="Times" charset="0"/>
              </a:rPr>
              <a:t>Micali</a:t>
            </a:r>
            <a:r>
              <a:rPr lang="en-US" altLang="zh-TW" sz="2200" dirty="0">
                <a:latin typeface="Times" pitchFamily="2" charset="0"/>
                <a:ea typeface="新細明體" charset="-120"/>
                <a:cs typeface="Times" charset="0"/>
              </a:rPr>
              <a:t> (complexity theory in cryptography, proof verification)</a:t>
            </a:r>
            <a:endParaRPr kumimoji="0" lang="en-US" altLang="zh-TW" sz="2200" dirty="0">
              <a:latin typeface="Times" pitchFamily="2" charset="0"/>
              <a:ea typeface="新細明體" charset="-120"/>
              <a:cs typeface="Times" charset="0"/>
            </a:endParaRPr>
          </a:p>
          <a:p>
            <a:pPr eaLnBrk="1" hangingPunct="1">
              <a:spcBef>
                <a:spcPts val="400"/>
              </a:spcBef>
            </a:pPr>
            <a:r>
              <a:rPr kumimoji="0" lang="en-US" altLang="zh-TW" sz="2200" dirty="0">
                <a:latin typeface="Times" pitchFamily="2" charset="0"/>
                <a:ea typeface="新細明體" charset="-120"/>
                <a:cs typeface="Times" charset="0"/>
              </a:rPr>
              <a:t>2011: Judea Pearl (</a:t>
            </a:r>
            <a:r>
              <a:rPr lang="en-US" altLang="zh-TW" sz="2200" dirty="0">
                <a:latin typeface="Times" pitchFamily="2" charset="0"/>
                <a:ea typeface="新細明體" charset="-120"/>
                <a:cs typeface="Times" charset="0"/>
              </a:rPr>
              <a:t>artificial intelligence: calculus for probabilistic and causal reasoning</a:t>
            </a:r>
            <a:r>
              <a:rPr kumimoji="0" lang="en-US" altLang="zh-TW" sz="2200" dirty="0">
                <a:latin typeface="Times" pitchFamily="2" charset="0"/>
                <a:ea typeface="新細明體" charset="-120"/>
                <a:cs typeface="Times" charset="0"/>
              </a:rPr>
              <a:t>)</a:t>
            </a:r>
          </a:p>
          <a:p>
            <a:pPr eaLnBrk="1" hangingPunct="1">
              <a:spcBef>
                <a:spcPts val="400"/>
              </a:spcBef>
            </a:pPr>
            <a:r>
              <a:rPr kumimoji="0" lang="en-US" altLang="zh-TW" sz="2200" dirty="0">
                <a:latin typeface="Times" pitchFamily="2" charset="0"/>
                <a:ea typeface="新細明體" charset="-120"/>
                <a:cs typeface="Times" charset="0"/>
              </a:rPr>
              <a:t>2010: Leslie G Valiant (theory of computation, theory of parallel &amp; distributed computing)</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629" y="0"/>
            <a:ext cx="1384371" cy="1128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933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bg/>
                                          </p:spTgt>
                                        </p:tgtEl>
                                        <p:attrNameLst>
                                          <p:attrName>style.visibility</p:attrName>
                                        </p:attrNameLst>
                                      </p:cBhvr>
                                      <p:to>
                                        <p:strVal val="visible"/>
                                      </p:to>
                                    </p:set>
                                    <p:animEffect transition="in" filter="blinds(horizontal)">
                                      <p:cBhvr>
                                        <p:cTn id="7" dur="500"/>
                                        <p:tgtEl>
                                          <p:spTgt spid="24579">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12" dur="500"/>
                                        <p:tgtEl>
                                          <p:spTgt spid="24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7" dur="500"/>
                                        <p:tgtEl>
                                          <p:spTgt spid="24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22" dur="500"/>
                                        <p:tgtEl>
                                          <p:spTgt spid="2457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7" dur="500"/>
                                        <p:tgtEl>
                                          <p:spTgt spid="2457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32" dur="500"/>
                                        <p:tgtEl>
                                          <p:spTgt spid="2457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37" dur="500"/>
                                        <p:tgtEl>
                                          <p:spTgt spid="2457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42" dur="500"/>
                                        <p:tgtEl>
                                          <p:spTgt spid="24579">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47" dur="500"/>
                                        <p:tgtEl>
                                          <p:spTgt spid="24579">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579">
                                            <p:txEl>
                                              <p:pRg st="8" end="8"/>
                                            </p:txEl>
                                          </p:spTgt>
                                        </p:tgtEl>
                                        <p:attrNameLst>
                                          <p:attrName>style.visibility</p:attrName>
                                        </p:attrNameLst>
                                      </p:cBhvr>
                                      <p:to>
                                        <p:strVal val="visible"/>
                                      </p:to>
                                    </p:set>
                                    <p:animEffect transition="in" filter="blinds(horizontal)">
                                      <p:cBhvr>
                                        <p:cTn id="52" dur="500"/>
                                        <p:tgtEl>
                                          <p:spTgt spid="24579">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4579">
                                            <p:txEl>
                                              <p:pRg st="9" end="9"/>
                                            </p:txEl>
                                          </p:spTgt>
                                        </p:tgtEl>
                                        <p:attrNameLst>
                                          <p:attrName>style.visibility</p:attrName>
                                        </p:attrNameLst>
                                      </p:cBhvr>
                                      <p:to>
                                        <p:strVal val="visible"/>
                                      </p:to>
                                    </p:set>
                                    <p:animEffect transition="in" filter="blinds(horizontal)">
                                      <p:cBhvr>
                                        <p:cTn id="57" dur="500"/>
                                        <p:tgtEl>
                                          <p:spTgt spid="245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46125" y="-84138"/>
            <a:ext cx="6318250" cy="958851"/>
          </a:xfrm>
        </p:spPr>
        <p:txBody>
          <a:bodyPr/>
          <a:lstStyle/>
          <a:p>
            <a:pPr eaLnBrk="1" fontAlgn="auto" hangingPunct="1">
              <a:spcAft>
                <a:spcPts val="0"/>
              </a:spcAft>
              <a:defRPr/>
            </a:pPr>
            <a:r>
              <a:rPr kumimoji="0" lang="en-US" altLang="zh-TW" sz="3200" dirty="0">
                <a:solidFill>
                  <a:schemeClr val="tx2">
                    <a:satMod val="130000"/>
                  </a:schemeClr>
                </a:solidFill>
                <a:latin typeface="Times New Roman" charset="0"/>
                <a:hlinkClick r:id="rId2"/>
              </a:rPr>
              <a:t>Award Winners</a:t>
            </a:r>
            <a:endParaRPr kumimoji="0" lang="en-US" altLang="zh-TW" sz="3200" dirty="0">
              <a:solidFill>
                <a:schemeClr val="tx2">
                  <a:satMod val="130000"/>
                </a:schemeClr>
              </a:solidFill>
              <a:latin typeface="Times New Roman" charset="0"/>
            </a:endParaRPr>
          </a:p>
        </p:txBody>
      </p:sp>
      <p:sp>
        <p:nvSpPr>
          <p:cNvPr id="24579" name="Rectangle 3"/>
          <p:cNvSpPr>
            <a:spLocks noGrp="1" noChangeArrowheads="1"/>
          </p:cNvSpPr>
          <p:nvPr>
            <p:ph idx="1"/>
          </p:nvPr>
        </p:nvSpPr>
        <p:spPr>
          <a:xfrm>
            <a:off x="928490" y="700070"/>
            <a:ext cx="7854557" cy="5012379"/>
          </a:xfrm>
        </p:spPr>
        <p:txBody>
          <a:bodyPr/>
          <a:lstStyle/>
          <a:p>
            <a:pPr marL="82550" indent="0" eaLnBrk="1" hangingPunct="1">
              <a:spcBef>
                <a:spcPts val="400"/>
              </a:spcBef>
              <a:buNone/>
            </a:pPr>
            <a:endParaRPr kumimoji="0" lang="en-US" altLang="zh-TW" sz="2400" dirty="0">
              <a:latin typeface="Times" pitchFamily="2" charset="0"/>
              <a:ea typeface="新細明體" charset="-120"/>
              <a:cs typeface="Times" charset="0"/>
            </a:endParaRPr>
          </a:p>
          <a:p>
            <a:pPr eaLnBrk="1" hangingPunct="1">
              <a:spcBef>
                <a:spcPts val="400"/>
              </a:spcBef>
            </a:pPr>
            <a:r>
              <a:rPr kumimoji="0" lang="en-US" altLang="zh-TW" sz="2400" dirty="0">
                <a:latin typeface="Times" pitchFamily="2" charset="0"/>
                <a:ea typeface="新細明體" charset="-120"/>
                <a:cs typeface="Times" charset="0"/>
              </a:rPr>
              <a:t>2009: C.P. Thacker (PC, Internet and tablet PC)</a:t>
            </a:r>
          </a:p>
          <a:p>
            <a:pPr eaLnBrk="1" hangingPunct="1">
              <a:spcBef>
                <a:spcPts val="400"/>
              </a:spcBef>
            </a:pPr>
            <a:r>
              <a:rPr kumimoji="0" lang="en-US" altLang="zh-TW" sz="2400" dirty="0">
                <a:latin typeface="Times New Roman" charset="0"/>
                <a:ea typeface="新細明體" charset="-120"/>
                <a:cs typeface="Times" charset="0"/>
              </a:rPr>
              <a:t>2008: B. </a:t>
            </a:r>
            <a:r>
              <a:rPr kumimoji="0" lang="en-US" altLang="zh-TW" sz="2400" dirty="0" err="1">
                <a:latin typeface="Times New Roman" charset="0"/>
                <a:ea typeface="新細明體" charset="-120"/>
                <a:cs typeface="Times" charset="0"/>
              </a:rPr>
              <a:t>Liskov</a:t>
            </a:r>
            <a:r>
              <a:rPr kumimoji="0" lang="en-US" altLang="zh-TW" sz="2400" dirty="0">
                <a:latin typeface="Times New Roman" charset="0"/>
                <a:ea typeface="新細明體" charset="-120"/>
                <a:cs typeface="Times" charset="0"/>
              </a:rPr>
              <a:t> (PL and System Design)</a:t>
            </a:r>
          </a:p>
          <a:p>
            <a:pPr eaLnBrk="1" hangingPunct="1">
              <a:spcBef>
                <a:spcPts val="400"/>
              </a:spcBef>
            </a:pPr>
            <a:r>
              <a:rPr kumimoji="0" lang="en-US" altLang="zh-TW" sz="2400" dirty="0">
                <a:latin typeface="Times New Roman" charset="0"/>
                <a:ea typeface="新細明體" charset="-120"/>
                <a:cs typeface="Times" charset="0"/>
              </a:rPr>
              <a:t>2007: B.H. </a:t>
            </a:r>
            <a:r>
              <a:rPr kumimoji="0" lang="en-US" altLang="zh-TW" sz="2400" dirty="0" err="1">
                <a:latin typeface="Times New Roman" charset="0"/>
                <a:ea typeface="新細明體" charset="-120"/>
                <a:cs typeface="Times" charset="0"/>
              </a:rPr>
              <a:t>Liskov</a:t>
            </a:r>
            <a:r>
              <a:rPr kumimoji="0" lang="en-US" altLang="zh-TW" sz="2400" dirty="0">
                <a:latin typeface="Times New Roman" charset="0"/>
                <a:ea typeface="新細明體" charset="-120"/>
                <a:cs typeface="Times" charset="0"/>
              </a:rPr>
              <a:t> (PL and System Design)</a:t>
            </a:r>
          </a:p>
          <a:p>
            <a:pPr eaLnBrk="1" hangingPunct="1">
              <a:spcBef>
                <a:spcPts val="400"/>
              </a:spcBef>
            </a:pPr>
            <a:r>
              <a:rPr kumimoji="0" lang="en-US" altLang="zh-TW" sz="2400" dirty="0">
                <a:latin typeface="Times New Roman" charset="0"/>
                <a:ea typeface="新細明體" charset="-120"/>
                <a:cs typeface="Times" charset="0"/>
              </a:rPr>
              <a:t>2006: F.E. Allen (Optimizing Compiler)</a:t>
            </a:r>
          </a:p>
          <a:p>
            <a:pPr eaLnBrk="1" hangingPunct="1">
              <a:spcBef>
                <a:spcPts val="400"/>
              </a:spcBef>
            </a:pPr>
            <a:r>
              <a:rPr kumimoji="0" lang="en-US" altLang="zh-TW" sz="2400" dirty="0">
                <a:latin typeface="Times New Roman" charset="0"/>
                <a:ea typeface="新細明體" charset="-120"/>
                <a:cs typeface="Times" charset="0"/>
              </a:rPr>
              <a:t>2005: P. </a:t>
            </a:r>
            <a:r>
              <a:rPr kumimoji="0" lang="en-US" altLang="zh-TW" sz="2400" dirty="0" err="1">
                <a:latin typeface="Times New Roman" charset="0"/>
                <a:ea typeface="新細明體" charset="-120"/>
                <a:cs typeface="Times" charset="0"/>
              </a:rPr>
              <a:t>Naur</a:t>
            </a:r>
            <a:r>
              <a:rPr kumimoji="0" lang="en-US" altLang="zh-TW" sz="2400" dirty="0">
                <a:latin typeface="Times New Roman" charset="0"/>
                <a:ea typeface="新細明體" charset="-120"/>
                <a:cs typeface="Times" charset="0"/>
              </a:rPr>
              <a:t> (PL)</a:t>
            </a:r>
          </a:p>
          <a:p>
            <a:pPr eaLnBrk="1" hangingPunct="1">
              <a:spcBef>
                <a:spcPts val="400"/>
              </a:spcBef>
            </a:pPr>
            <a:r>
              <a:rPr kumimoji="0" lang="en-US" altLang="zh-TW" sz="2400" dirty="0">
                <a:latin typeface="Times New Roman" charset="0"/>
                <a:ea typeface="新細明體" charset="-120"/>
                <a:cs typeface="Times" charset="0"/>
              </a:rPr>
              <a:t>2004: V.G. Cerf and R.E. Kahn (TCP/IP)</a:t>
            </a:r>
          </a:p>
          <a:p>
            <a:pPr eaLnBrk="1" hangingPunct="1">
              <a:spcBef>
                <a:spcPts val="400"/>
              </a:spcBef>
            </a:pPr>
            <a:r>
              <a:rPr kumimoji="0" lang="en-US" altLang="zh-TW" sz="2400" dirty="0">
                <a:latin typeface="Times New Roman" charset="0"/>
                <a:ea typeface="新細明體" charset="-120"/>
                <a:cs typeface="Times" charset="0"/>
              </a:rPr>
              <a:t>2003: Alan Kay (Smalltalk: OO) </a:t>
            </a:r>
          </a:p>
          <a:p>
            <a:pPr eaLnBrk="1" hangingPunct="1">
              <a:spcBef>
                <a:spcPts val="400"/>
              </a:spcBef>
            </a:pPr>
            <a:r>
              <a:rPr kumimoji="0" lang="en-US" altLang="zh-TW" sz="2400" dirty="0">
                <a:latin typeface="Times New Roman" charset="0"/>
                <a:ea typeface="新細明體" charset="-120"/>
                <a:cs typeface="Times" charset="0"/>
              </a:rPr>
              <a:t>2002: R.L. </a:t>
            </a:r>
            <a:r>
              <a:rPr kumimoji="0" lang="en-US" altLang="zh-TW" sz="2400" dirty="0" err="1">
                <a:latin typeface="Times New Roman" charset="0"/>
                <a:ea typeface="新細明體" charset="-120"/>
                <a:cs typeface="Times" charset="0"/>
              </a:rPr>
              <a:t>Rivest</a:t>
            </a:r>
            <a:r>
              <a:rPr kumimoji="0" lang="en-US" altLang="zh-TW" sz="2400" dirty="0">
                <a:latin typeface="Times New Roman" charset="0"/>
                <a:ea typeface="新細明體" charset="-120"/>
                <a:cs typeface="Times" charset="0"/>
              </a:rPr>
              <a:t>, A. Shamir and L.M. </a:t>
            </a:r>
            <a:r>
              <a:rPr kumimoji="0" lang="en-US" altLang="zh-TW" sz="2400" dirty="0" err="1">
                <a:latin typeface="Times New Roman" charset="0"/>
                <a:ea typeface="新細明體" charset="-120"/>
                <a:cs typeface="Times" charset="0"/>
              </a:rPr>
              <a:t>Adleman</a:t>
            </a:r>
            <a:endParaRPr kumimoji="0" lang="en-US" altLang="zh-TW" sz="2400" dirty="0">
              <a:latin typeface="Times New Roman" charset="0"/>
              <a:ea typeface="新細明體" charset="-120"/>
              <a:cs typeface="Times" charset="0"/>
            </a:endParaRPr>
          </a:p>
          <a:p>
            <a:pPr eaLnBrk="1" hangingPunct="1">
              <a:spcBef>
                <a:spcPts val="400"/>
              </a:spcBef>
            </a:pPr>
            <a:r>
              <a:rPr kumimoji="0" lang="en-US" altLang="zh-TW" sz="2400" dirty="0">
                <a:latin typeface="Times New Roman" charset="0"/>
                <a:ea typeface="新細明體" charset="-120"/>
                <a:cs typeface="Times" charset="0"/>
              </a:rPr>
              <a:t>2001:  O.-</a:t>
            </a:r>
            <a:r>
              <a:rPr kumimoji="0" lang="en-US" altLang="zh-TW" sz="2400" dirty="0" err="1">
                <a:latin typeface="Times New Roman" charset="0"/>
                <a:ea typeface="新細明體" charset="-120"/>
                <a:cs typeface="Times" charset="0"/>
              </a:rPr>
              <a:t>J.Dahl</a:t>
            </a:r>
            <a:r>
              <a:rPr kumimoji="0" lang="en-US" altLang="zh-TW" sz="2400" dirty="0">
                <a:latin typeface="Times New Roman" charset="0"/>
                <a:ea typeface="新細明體" charset="-120"/>
                <a:cs typeface="Times" charset="0"/>
              </a:rPr>
              <a:t> and K. </a:t>
            </a:r>
            <a:r>
              <a:rPr kumimoji="0" lang="en-US" altLang="zh-TW" sz="2400" dirty="0" err="1">
                <a:latin typeface="Times New Roman" charset="0"/>
                <a:ea typeface="新細明體" charset="-120"/>
                <a:cs typeface="Times" charset="0"/>
              </a:rPr>
              <a:t>Nygaard</a:t>
            </a:r>
            <a:r>
              <a:rPr kumimoji="0" lang="en-US" altLang="zh-TW" sz="2400" dirty="0">
                <a:latin typeface="Times New Roman" charset="0"/>
                <a:ea typeface="新細明體" charset="-120"/>
                <a:cs typeface="Times" charset="0"/>
              </a:rPr>
              <a:t> (</a:t>
            </a:r>
            <a:r>
              <a:rPr kumimoji="0" lang="en-US" altLang="zh-TW" sz="2400" dirty="0" err="1">
                <a:latin typeface="Times New Roman" charset="0"/>
                <a:ea typeface="新細明體" charset="-120"/>
                <a:cs typeface="Times" charset="0"/>
              </a:rPr>
              <a:t>Simula</a:t>
            </a:r>
            <a:r>
              <a:rPr kumimoji="0" lang="en-US" altLang="zh-TW" sz="2400" dirty="0">
                <a:latin typeface="Times New Roman" charset="0"/>
                <a:ea typeface="新細明體" charset="-120"/>
                <a:cs typeface="Times" charset="0"/>
              </a:rPr>
              <a:t> I, </a:t>
            </a:r>
            <a:r>
              <a:rPr kumimoji="0" lang="en-US" altLang="zh-TW" sz="2400" dirty="0" err="1">
                <a:latin typeface="Times New Roman" charset="0"/>
                <a:ea typeface="新細明體" charset="-120"/>
                <a:cs typeface="Times" charset="0"/>
              </a:rPr>
              <a:t>Simula</a:t>
            </a:r>
            <a:r>
              <a:rPr kumimoji="0" lang="en-US" altLang="zh-TW" sz="2400" dirty="0">
                <a:latin typeface="Times New Roman" charset="0"/>
                <a:ea typeface="新細明體" charset="-120"/>
                <a:cs typeface="Times" charset="0"/>
              </a:rPr>
              <a:t> 67: OO)</a:t>
            </a:r>
          </a:p>
          <a:p>
            <a:pPr eaLnBrk="1" hangingPunct="1">
              <a:spcBef>
                <a:spcPts val="400"/>
              </a:spcBef>
            </a:pPr>
            <a:r>
              <a:rPr kumimoji="0" lang="en-US" altLang="zh-TW" sz="2400" dirty="0">
                <a:latin typeface="Times New Roman" charset="0"/>
                <a:ea typeface="新細明體" charset="-120"/>
                <a:cs typeface="Times" charset="0"/>
              </a:rPr>
              <a:t>2000: A. Chi-</a:t>
            </a:r>
            <a:r>
              <a:rPr kumimoji="0" lang="en-US" altLang="zh-TW" sz="2400" dirty="0" err="1">
                <a:latin typeface="Times New Roman" charset="0"/>
                <a:ea typeface="新細明體" charset="-120"/>
                <a:cs typeface="Times" charset="0"/>
              </a:rPr>
              <a:t>Chih</a:t>
            </a:r>
            <a:r>
              <a:rPr kumimoji="0" lang="en-US" altLang="zh-TW" sz="2400" dirty="0">
                <a:latin typeface="Times New Roman" charset="0"/>
                <a:ea typeface="新細明體" charset="-120"/>
                <a:cs typeface="Times" charset="0"/>
              </a:rPr>
              <a:t> Yao (Theory of Computation)</a:t>
            </a:r>
          </a:p>
          <a:p>
            <a:pPr eaLnBrk="1" hangingPunct="1">
              <a:spcBef>
                <a:spcPts val="400"/>
              </a:spcBef>
            </a:pPr>
            <a:r>
              <a:rPr kumimoji="0" lang="en-US" altLang="zh-TW" sz="2400" dirty="0">
                <a:latin typeface="Times New Roman" charset="0"/>
                <a:ea typeface="新細明體" charset="-120"/>
                <a:cs typeface="Times" charset="0"/>
              </a:rPr>
              <a:t>1983: K. Thompson and R.M. Ritchie (UNIX)</a:t>
            </a:r>
          </a:p>
          <a:p>
            <a:pPr eaLnBrk="1" hangingPunct="1">
              <a:spcBef>
                <a:spcPts val="400"/>
              </a:spcBef>
            </a:pPr>
            <a:r>
              <a:rPr kumimoji="0" lang="en-US" altLang="zh-TW" sz="2400" dirty="0">
                <a:latin typeface="Times New Roman" charset="0"/>
                <a:ea typeface="新細明體" charset="-120"/>
                <a:cs typeface="Times" charset="0"/>
              </a:rPr>
              <a:t>M. Minsky (1969), J. McCarthy (1971), D.E. Knuth (1974), A. Newell (1975), S.A. Cook (1982)</a:t>
            </a:r>
          </a:p>
        </p:txBody>
      </p:sp>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102" y="0"/>
            <a:ext cx="1593898" cy="12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38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7" dur="500"/>
                                        <p:tgtEl>
                                          <p:spTgt spid="245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2" dur="500"/>
                                        <p:tgtEl>
                                          <p:spTgt spid="245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17" dur="500"/>
                                        <p:tgtEl>
                                          <p:spTgt spid="2457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2" dur="500"/>
                                        <p:tgtEl>
                                          <p:spTgt spid="2457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7" dur="500"/>
                                        <p:tgtEl>
                                          <p:spTgt spid="2457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2" dur="500"/>
                                        <p:tgtEl>
                                          <p:spTgt spid="2457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579">
                                            <p:txEl>
                                              <p:pRg st="7" end="7"/>
                                            </p:txEl>
                                          </p:spTgt>
                                        </p:tgtEl>
                                        <p:attrNameLst>
                                          <p:attrName>style.visibility</p:attrName>
                                        </p:attrNameLst>
                                      </p:cBhvr>
                                      <p:to>
                                        <p:strVal val="visible"/>
                                      </p:to>
                                    </p:set>
                                    <p:animEffect transition="in" filter="blinds(horizontal)">
                                      <p:cBhvr>
                                        <p:cTn id="37" dur="500"/>
                                        <p:tgtEl>
                                          <p:spTgt spid="24579">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579">
                                            <p:txEl>
                                              <p:pRg st="8" end="8"/>
                                            </p:txEl>
                                          </p:spTgt>
                                        </p:tgtEl>
                                        <p:attrNameLst>
                                          <p:attrName>style.visibility</p:attrName>
                                        </p:attrNameLst>
                                      </p:cBhvr>
                                      <p:to>
                                        <p:strVal val="visible"/>
                                      </p:to>
                                    </p:set>
                                    <p:animEffect transition="in" filter="blinds(horizontal)">
                                      <p:cBhvr>
                                        <p:cTn id="42" dur="500"/>
                                        <p:tgtEl>
                                          <p:spTgt spid="24579">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579">
                                            <p:txEl>
                                              <p:pRg st="9" end="9"/>
                                            </p:txEl>
                                          </p:spTgt>
                                        </p:tgtEl>
                                        <p:attrNameLst>
                                          <p:attrName>style.visibility</p:attrName>
                                        </p:attrNameLst>
                                      </p:cBhvr>
                                      <p:to>
                                        <p:strVal val="visible"/>
                                      </p:to>
                                    </p:set>
                                    <p:animEffect transition="in" filter="blinds(horizontal)">
                                      <p:cBhvr>
                                        <p:cTn id="47" dur="500"/>
                                        <p:tgtEl>
                                          <p:spTgt spid="24579">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579">
                                            <p:txEl>
                                              <p:pRg st="10" end="10"/>
                                            </p:txEl>
                                          </p:spTgt>
                                        </p:tgtEl>
                                        <p:attrNameLst>
                                          <p:attrName>style.visibility</p:attrName>
                                        </p:attrNameLst>
                                      </p:cBhvr>
                                      <p:to>
                                        <p:strVal val="visible"/>
                                      </p:to>
                                    </p:set>
                                    <p:animEffect transition="in" filter="blinds(horizontal)">
                                      <p:cBhvr>
                                        <p:cTn id="52" dur="500"/>
                                        <p:tgtEl>
                                          <p:spTgt spid="24579">
                                            <p:txEl>
                                              <p:pRg st="10" end="1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4579">
                                            <p:txEl>
                                              <p:pRg st="11" end="11"/>
                                            </p:txEl>
                                          </p:spTgt>
                                        </p:tgtEl>
                                        <p:attrNameLst>
                                          <p:attrName>style.visibility</p:attrName>
                                        </p:attrNameLst>
                                      </p:cBhvr>
                                      <p:to>
                                        <p:strVal val="visible"/>
                                      </p:to>
                                    </p:set>
                                    <p:animEffect transition="in" filter="blinds(horizontal)">
                                      <p:cBhvr>
                                        <p:cTn id="57" dur="500"/>
                                        <p:tgtEl>
                                          <p:spTgt spid="24579">
                                            <p:txEl>
                                              <p:pRg st="11" end="1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579">
                                            <p:txEl>
                                              <p:pRg st="12" end="12"/>
                                            </p:txEl>
                                          </p:spTgt>
                                        </p:tgtEl>
                                        <p:attrNameLst>
                                          <p:attrName>style.visibility</p:attrName>
                                        </p:attrNameLst>
                                      </p:cBhvr>
                                      <p:to>
                                        <p:strVal val="visible"/>
                                      </p:to>
                                    </p:set>
                                    <p:animEffect transition="in" filter="blinds(horizontal)">
                                      <p:cBhvr>
                                        <p:cTn id="62" dur="500"/>
                                        <p:tgtEl>
                                          <p:spTgt spid="2457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A6C1AF-F4D2-9B49-A99D-D64FD434A3A5}"/>
              </a:ext>
            </a:extLst>
          </p:cNvPr>
          <p:cNvSpPr>
            <a:spLocks noGrp="1"/>
          </p:cNvSpPr>
          <p:nvPr>
            <p:ph type="title"/>
          </p:nvPr>
        </p:nvSpPr>
        <p:spPr/>
        <p:txBody>
          <a:bodyPr/>
          <a:lstStyle/>
          <a:p>
            <a:r>
              <a:rPr kumimoji="1" lang="en-US" altLang="zh-TW" dirty="0"/>
              <a:t>Turing Award by Subjects</a:t>
            </a:r>
            <a:endParaRPr kumimoji="1" lang="zh-TW" altLang="en-US" dirty="0"/>
          </a:p>
        </p:txBody>
      </p:sp>
      <p:pic>
        <p:nvPicPr>
          <p:cNvPr id="5" name="內容版面配置區 4">
            <a:extLst>
              <a:ext uri="{FF2B5EF4-FFF2-40B4-BE49-F238E27FC236}">
                <a16:creationId xmlns:a16="http://schemas.microsoft.com/office/drawing/2014/main" id="{AE24BD9B-253A-4D49-B284-BFA2C890A9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06" y="1311214"/>
            <a:ext cx="9150477" cy="5313872"/>
          </a:xfrm>
        </p:spPr>
      </p:pic>
      <p:sp>
        <p:nvSpPr>
          <p:cNvPr id="6" name="文字方塊 5">
            <a:extLst>
              <a:ext uri="{FF2B5EF4-FFF2-40B4-BE49-F238E27FC236}">
                <a16:creationId xmlns:a16="http://schemas.microsoft.com/office/drawing/2014/main" id="{BA4C7929-E965-DA44-8211-5D7F5E11BEFE}"/>
              </a:ext>
            </a:extLst>
          </p:cNvPr>
          <p:cNvSpPr txBox="1"/>
          <p:nvPr/>
        </p:nvSpPr>
        <p:spPr>
          <a:xfrm>
            <a:off x="5184775" y="6059903"/>
            <a:ext cx="3073534" cy="461665"/>
          </a:xfrm>
          <a:prstGeom prst="rect">
            <a:avLst/>
          </a:prstGeom>
          <a:noFill/>
        </p:spPr>
        <p:txBody>
          <a:bodyPr wrap="none" rtlCol="0">
            <a:spAutoFit/>
          </a:bodyPr>
          <a:lstStyle/>
          <a:p>
            <a:r>
              <a:rPr kumimoji="1" lang="en-US" altLang="zh-TW" sz="2400" dirty="0">
                <a:latin typeface="Times" pitchFamily="2" charset="0"/>
              </a:rPr>
              <a:t>(source: </a:t>
            </a:r>
            <a:r>
              <a:rPr kumimoji="1" lang="en-US" altLang="zh-TW" sz="2400" dirty="0" err="1">
                <a:latin typeface="Times" pitchFamily="2" charset="0"/>
              </a:rPr>
              <a:t>www.acm.org</a:t>
            </a:r>
            <a:r>
              <a:rPr kumimoji="1" lang="en-US" altLang="zh-TW" sz="2400" dirty="0">
                <a:latin typeface="Times" pitchFamily="2" charset="0"/>
              </a:rPr>
              <a:t>)</a:t>
            </a:r>
            <a:endParaRPr kumimoji="1" lang="zh-TW" altLang="en-US" sz="2400" dirty="0">
              <a:latin typeface="Times" pitchFamily="2" charset="0"/>
            </a:endParaRPr>
          </a:p>
        </p:txBody>
      </p:sp>
    </p:spTree>
    <p:extLst>
      <p:ext uri="{BB962C8B-B14F-4D97-AF65-F5344CB8AC3E}">
        <p14:creationId xmlns:p14="http://schemas.microsoft.com/office/powerpoint/2010/main" val="229574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2EB210-C665-CB49-87E3-CDA8808CB439}"/>
              </a:ext>
            </a:extLst>
          </p:cNvPr>
          <p:cNvSpPr>
            <a:spLocks noGrp="1"/>
          </p:cNvSpPr>
          <p:nvPr>
            <p:ph type="title"/>
          </p:nvPr>
        </p:nvSpPr>
        <p:spPr>
          <a:xfrm>
            <a:off x="392504" y="5327010"/>
            <a:ext cx="8042275" cy="958850"/>
          </a:xfrm>
        </p:spPr>
        <p:txBody>
          <a:bodyPr/>
          <a:lstStyle/>
          <a:p>
            <a:r>
              <a:rPr lang="en" altLang="zh-TW" sz="2400" b="0" dirty="0">
                <a:solidFill>
                  <a:srgbClr val="FF0000"/>
                </a:solidFill>
              </a:rPr>
              <a:t>Chang, C.L., &amp; Lee, R.C.T. (1969). </a:t>
            </a:r>
            <a:r>
              <a:rPr lang="en" altLang="zh-TW" sz="2400" b="0" i="1" dirty="0">
                <a:solidFill>
                  <a:srgbClr val="FF0000"/>
                </a:solidFill>
              </a:rPr>
              <a:t>Symbolic Logic and Mechanical Theorem Proving</a:t>
            </a:r>
            <a:r>
              <a:rPr lang="en" altLang="zh-TW" sz="2400" b="0" dirty="0">
                <a:solidFill>
                  <a:srgbClr val="FF0000"/>
                </a:solidFill>
              </a:rPr>
              <a:t>. Academic press.</a:t>
            </a:r>
            <a:endParaRPr kumimoji="1" lang="zh-TW" altLang="en-US" sz="2400" dirty="0">
              <a:solidFill>
                <a:srgbClr val="FF0000"/>
              </a:solidFill>
            </a:endParaRPr>
          </a:p>
        </p:txBody>
      </p:sp>
      <p:pic>
        <p:nvPicPr>
          <p:cNvPr id="4" name="圖片 3">
            <a:extLst>
              <a:ext uri="{FF2B5EF4-FFF2-40B4-BE49-F238E27FC236}">
                <a16:creationId xmlns:a16="http://schemas.microsoft.com/office/drawing/2014/main" id="{68F8AF9B-F127-7841-997F-44429CACA70F}"/>
              </a:ext>
            </a:extLst>
          </p:cNvPr>
          <p:cNvPicPr>
            <a:picLocks noChangeAspect="1"/>
          </p:cNvPicPr>
          <p:nvPr/>
        </p:nvPicPr>
        <p:blipFill>
          <a:blip r:embed="rId2"/>
          <a:stretch>
            <a:fillRect/>
          </a:stretch>
        </p:blipFill>
        <p:spPr>
          <a:xfrm>
            <a:off x="2859986" y="527303"/>
            <a:ext cx="3107309" cy="4474097"/>
          </a:xfrm>
          <a:prstGeom prst="rect">
            <a:avLst/>
          </a:prstGeom>
        </p:spPr>
      </p:pic>
      <p:pic>
        <p:nvPicPr>
          <p:cNvPr id="3" name="圖片 2">
            <a:extLst>
              <a:ext uri="{FF2B5EF4-FFF2-40B4-BE49-F238E27FC236}">
                <a16:creationId xmlns:a16="http://schemas.microsoft.com/office/drawing/2014/main" id="{16C29A7A-0987-BC49-8B6F-82B695635FA9}"/>
              </a:ext>
            </a:extLst>
          </p:cNvPr>
          <p:cNvPicPr>
            <a:picLocks noChangeAspect="1"/>
          </p:cNvPicPr>
          <p:nvPr/>
        </p:nvPicPr>
        <p:blipFill>
          <a:blip r:embed="rId3"/>
          <a:stretch>
            <a:fillRect/>
          </a:stretch>
        </p:blipFill>
        <p:spPr>
          <a:xfrm>
            <a:off x="6448483" y="2087192"/>
            <a:ext cx="1556829" cy="2251091"/>
          </a:xfrm>
          <a:prstGeom prst="rect">
            <a:avLst/>
          </a:prstGeom>
        </p:spPr>
      </p:pic>
      <p:grpSp>
        <p:nvGrpSpPr>
          <p:cNvPr id="7" name="群組 6">
            <a:extLst>
              <a:ext uri="{FF2B5EF4-FFF2-40B4-BE49-F238E27FC236}">
                <a16:creationId xmlns:a16="http://schemas.microsoft.com/office/drawing/2014/main" id="{0966C279-AB58-DF43-BAFA-07B76FC2EC9B}"/>
              </a:ext>
            </a:extLst>
          </p:cNvPr>
          <p:cNvGrpSpPr/>
          <p:nvPr/>
        </p:nvGrpSpPr>
        <p:grpSpPr>
          <a:xfrm>
            <a:off x="0" y="2024931"/>
            <a:ext cx="4173002" cy="3295550"/>
            <a:chOff x="0" y="2024931"/>
            <a:chExt cx="4173002" cy="3295550"/>
          </a:xfrm>
        </p:grpSpPr>
        <p:pic>
          <p:nvPicPr>
            <p:cNvPr id="5" name="圖片 4">
              <a:extLst>
                <a:ext uri="{FF2B5EF4-FFF2-40B4-BE49-F238E27FC236}">
                  <a16:creationId xmlns:a16="http://schemas.microsoft.com/office/drawing/2014/main" id="{5270B09D-D4B9-9547-B41B-421764E39E6C}"/>
                </a:ext>
              </a:extLst>
            </p:cNvPr>
            <p:cNvPicPr>
              <a:picLocks noChangeAspect="1"/>
            </p:cNvPicPr>
            <p:nvPr/>
          </p:nvPicPr>
          <p:blipFill>
            <a:blip r:embed="rId4"/>
            <a:stretch>
              <a:fillRect/>
            </a:stretch>
          </p:blipFill>
          <p:spPr>
            <a:xfrm>
              <a:off x="392504" y="2024931"/>
              <a:ext cx="2124537" cy="2431431"/>
            </a:xfrm>
            <a:prstGeom prst="rect">
              <a:avLst/>
            </a:prstGeom>
          </p:spPr>
        </p:pic>
        <p:sp>
          <p:nvSpPr>
            <p:cNvPr id="6" name="文字方塊 5">
              <a:extLst>
                <a:ext uri="{FF2B5EF4-FFF2-40B4-BE49-F238E27FC236}">
                  <a16:creationId xmlns:a16="http://schemas.microsoft.com/office/drawing/2014/main" id="{1F1764E3-FA3A-5F48-991E-5FF80DDD81F0}"/>
                </a:ext>
              </a:extLst>
            </p:cNvPr>
            <p:cNvSpPr txBox="1"/>
            <p:nvPr/>
          </p:nvSpPr>
          <p:spPr>
            <a:xfrm>
              <a:off x="0" y="4951149"/>
              <a:ext cx="4173002" cy="369332"/>
            </a:xfrm>
            <a:prstGeom prst="rect">
              <a:avLst/>
            </a:prstGeom>
            <a:noFill/>
          </p:spPr>
          <p:txBody>
            <a:bodyPr wrap="none" rtlCol="0">
              <a:spAutoFit/>
            </a:bodyPr>
            <a:lstStyle/>
            <a:p>
              <a:r>
                <a:rPr lang="en" altLang="zh-TW" dirty="0">
                  <a:hlinkClick r:id="rId5"/>
                </a:rPr>
                <a:t>http://www.nicesoftsearch.com/bio.html</a:t>
              </a:r>
              <a:endParaRPr kumimoji="1" lang="zh-TW" altLang="en-US" dirty="0"/>
            </a:p>
          </p:txBody>
        </p:sp>
      </p:grpSp>
    </p:spTree>
    <p:extLst>
      <p:ext uri="{BB962C8B-B14F-4D97-AF65-F5344CB8AC3E}">
        <p14:creationId xmlns:p14="http://schemas.microsoft.com/office/powerpoint/2010/main" val="217779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FC069AD-F355-D045-949A-5B47BAFF16CE}"/>
              </a:ext>
            </a:extLst>
          </p:cNvPr>
          <p:cNvPicPr>
            <a:picLocks noChangeAspect="1"/>
          </p:cNvPicPr>
          <p:nvPr/>
        </p:nvPicPr>
        <p:blipFill>
          <a:blip r:embed="rId2"/>
          <a:stretch>
            <a:fillRect/>
          </a:stretch>
        </p:blipFill>
        <p:spPr>
          <a:xfrm flipV="1">
            <a:off x="2667203" y="1639034"/>
            <a:ext cx="6131739" cy="3203155"/>
          </a:xfrm>
          <a:prstGeom prst="rect">
            <a:avLst/>
          </a:prstGeom>
        </p:spPr>
      </p:pic>
      <p:grpSp>
        <p:nvGrpSpPr>
          <p:cNvPr id="17" name="群組 16">
            <a:extLst>
              <a:ext uri="{FF2B5EF4-FFF2-40B4-BE49-F238E27FC236}">
                <a16:creationId xmlns:a16="http://schemas.microsoft.com/office/drawing/2014/main" id="{3FC29F1F-EA6C-D540-8991-47B0F56A885F}"/>
              </a:ext>
            </a:extLst>
          </p:cNvPr>
          <p:cNvGrpSpPr/>
          <p:nvPr/>
        </p:nvGrpSpPr>
        <p:grpSpPr>
          <a:xfrm>
            <a:off x="191063" y="2688647"/>
            <a:ext cx="3404889" cy="2678125"/>
            <a:chOff x="191063" y="2688647"/>
            <a:chExt cx="3404889" cy="2678125"/>
          </a:xfrm>
        </p:grpSpPr>
        <p:sp>
          <p:nvSpPr>
            <p:cNvPr id="8" name="文字方塊 7">
              <a:extLst>
                <a:ext uri="{FF2B5EF4-FFF2-40B4-BE49-F238E27FC236}">
                  <a16:creationId xmlns:a16="http://schemas.microsoft.com/office/drawing/2014/main" id="{D346B164-0DCB-194E-9C2C-99E961242F8F}"/>
                </a:ext>
              </a:extLst>
            </p:cNvPr>
            <p:cNvSpPr txBox="1"/>
            <p:nvPr/>
          </p:nvSpPr>
          <p:spPr>
            <a:xfrm>
              <a:off x="220879" y="2688647"/>
              <a:ext cx="2528256" cy="830997"/>
            </a:xfrm>
            <a:prstGeom prst="rect">
              <a:avLst/>
            </a:prstGeom>
            <a:noFill/>
          </p:spPr>
          <p:txBody>
            <a:bodyPr wrap="none" rtlCol="0">
              <a:spAutoFit/>
            </a:bodyPr>
            <a:lstStyle/>
            <a:p>
              <a:r>
                <a:rPr lang="en-US" altLang="zh-TW" sz="2400" dirty="0">
                  <a:solidFill>
                    <a:srgbClr val="3333FF"/>
                  </a:solidFill>
                  <a:latin typeface="Times" pitchFamily="2" charset="0"/>
                </a:rPr>
                <a:t>mathematical logic</a:t>
              </a:r>
            </a:p>
            <a:p>
              <a:r>
                <a:rPr lang="en-US" altLang="zh-TW" sz="2400" dirty="0">
                  <a:latin typeface="Times" pitchFamily="2" charset="0"/>
                </a:rPr>
                <a:t>If </a:t>
              </a:r>
              <a:r>
                <a:rPr lang="en-US" altLang="zh-TW" sz="2400" i="1" dirty="0">
                  <a:latin typeface="Times" pitchFamily="2" charset="0"/>
                </a:rPr>
                <a:t>p</a:t>
              </a:r>
              <a:r>
                <a:rPr lang="en-US" altLang="zh-TW" sz="2400" dirty="0">
                  <a:latin typeface="Times" pitchFamily="2" charset="0"/>
                </a:rPr>
                <a:t> Then </a:t>
              </a:r>
              <a:r>
                <a:rPr lang="en-US" altLang="zh-TW" sz="2400" i="1" dirty="0">
                  <a:latin typeface="Times" pitchFamily="2" charset="0"/>
                </a:rPr>
                <a:t>q</a:t>
              </a:r>
              <a:endParaRPr kumimoji="1" lang="zh-TW" altLang="en-US" sz="2400" i="1" dirty="0">
                <a:latin typeface="Times" pitchFamily="2" charset="0"/>
              </a:endParaRPr>
            </a:p>
          </p:txBody>
        </p:sp>
        <p:sp>
          <p:nvSpPr>
            <p:cNvPr id="9" name="文字方塊 8">
              <a:extLst>
                <a:ext uri="{FF2B5EF4-FFF2-40B4-BE49-F238E27FC236}">
                  <a16:creationId xmlns:a16="http://schemas.microsoft.com/office/drawing/2014/main" id="{332D2703-5688-1A4F-8099-D9E91D934A8A}"/>
                </a:ext>
              </a:extLst>
            </p:cNvPr>
            <p:cNvSpPr txBox="1"/>
            <p:nvPr/>
          </p:nvSpPr>
          <p:spPr>
            <a:xfrm>
              <a:off x="191063" y="3735556"/>
              <a:ext cx="3404889" cy="1631216"/>
            </a:xfrm>
            <a:prstGeom prst="rect">
              <a:avLst/>
            </a:prstGeom>
            <a:noFill/>
          </p:spPr>
          <p:txBody>
            <a:bodyPr wrap="square" rtlCol="0">
              <a:spAutoFit/>
            </a:bodyPr>
            <a:lstStyle/>
            <a:p>
              <a:r>
                <a:rPr lang="en-US" altLang="zh-TW" sz="2000" dirty="0">
                  <a:latin typeface="Times" pitchFamily="2" charset="0"/>
                </a:rPr>
                <a:t>e.g., mathematical induction</a:t>
              </a:r>
            </a:p>
            <a:p>
              <a:r>
                <a:rPr lang="en-US" altLang="zh-TW" sz="2000" dirty="0">
                  <a:latin typeface="Times" pitchFamily="2" charset="0"/>
                </a:rPr>
                <a:t>If {</a:t>
              </a:r>
              <a:r>
                <a:rPr lang="en-US" altLang="zh-TW" sz="2000" i="1" dirty="0">
                  <a:latin typeface="Times" pitchFamily="2" charset="0"/>
                </a:rPr>
                <a:t>f</a:t>
              </a:r>
              <a:r>
                <a:rPr lang="en-US" altLang="zh-TW" sz="2000" dirty="0">
                  <a:latin typeface="Times" pitchFamily="2" charset="0"/>
                </a:rPr>
                <a:t>(1) and </a:t>
              </a:r>
            </a:p>
            <a:p>
              <a:r>
                <a:rPr lang="en-US" altLang="zh-TW" sz="2000" dirty="0">
                  <a:latin typeface="Times" pitchFamily="2" charset="0"/>
                </a:rPr>
                <a:t>    {for </a:t>
              </a:r>
              <a:r>
                <a:rPr lang="en-US" altLang="zh-TW" sz="2000" i="1" dirty="0">
                  <a:latin typeface="Times" pitchFamily="2" charset="0"/>
                </a:rPr>
                <a:t>k</a:t>
              </a:r>
              <a:r>
                <a:rPr lang="en-US" altLang="zh-TW" sz="2000" dirty="0">
                  <a:latin typeface="Times" pitchFamily="2" charset="0"/>
                </a:rPr>
                <a:t>&gt;1, If </a:t>
              </a:r>
              <a:r>
                <a:rPr lang="en-US" altLang="zh-TW" sz="2000" i="1" dirty="0">
                  <a:latin typeface="Times" pitchFamily="2" charset="0"/>
                </a:rPr>
                <a:t>f</a:t>
              </a:r>
              <a:r>
                <a:rPr lang="en-US" altLang="zh-TW" sz="2000" dirty="0">
                  <a:latin typeface="Times" pitchFamily="2" charset="0"/>
                </a:rPr>
                <a:t>(</a:t>
              </a:r>
              <a:r>
                <a:rPr lang="en-US" altLang="zh-TW" sz="2000" i="1" dirty="0">
                  <a:latin typeface="Times" pitchFamily="2" charset="0"/>
                </a:rPr>
                <a:t>k</a:t>
              </a:r>
              <a:r>
                <a:rPr lang="en-US" altLang="zh-TW" sz="2000" dirty="0">
                  <a:latin typeface="Times" pitchFamily="2" charset="0"/>
                </a:rPr>
                <a:t>) </a:t>
              </a:r>
            </a:p>
            <a:p>
              <a:r>
                <a:rPr lang="en-US" altLang="zh-TW" sz="2000" dirty="0">
                  <a:latin typeface="Times" pitchFamily="2" charset="0"/>
                </a:rPr>
                <a:t>              Then </a:t>
              </a:r>
              <a:r>
                <a:rPr lang="en-US" altLang="zh-TW" sz="2000" i="1" dirty="0">
                  <a:latin typeface="Times" pitchFamily="2" charset="0"/>
                </a:rPr>
                <a:t>f</a:t>
              </a:r>
              <a:r>
                <a:rPr lang="en-US" altLang="zh-TW" sz="2000" dirty="0">
                  <a:latin typeface="Times" pitchFamily="2" charset="0"/>
                </a:rPr>
                <a:t>(</a:t>
              </a:r>
              <a:r>
                <a:rPr lang="en-US" altLang="zh-TW" sz="2000" i="1" dirty="0">
                  <a:latin typeface="Times" pitchFamily="2" charset="0"/>
                </a:rPr>
                <a:t>k</a:t>
              </a:r>
              <a:r>
                <a:rPr lang="en-US" altLang="zh-TW" sz="2000" dirty="0">
                  <a:latin typeface="Times" pitchFamily="2" charset="0"/>
                </a:rPr>
                <a:t>+1)}}</a:t>
              </a:r>
            </a:p>
            <a:p>
              <a:r>
                <a:rPr lang="en-US" altLang="zh-TW" sz="2000" dirty="0">
                  <a:latin typeface="Times" pitchFamily="2" charset="0"/>
                </a:rPr>
                <a:t>Then {</a:t>
              </a:r>
              <a:r>
                <a:rPr lang="en-US" altLang="zh-TW" sz="2000" i="1" dirty="0">
                  <a:latin typeface="Times" pitchFamily="2" charset="0"/>
                </a:rPr>
                <a:t>f</a:t>
              </a:r>
              <a:r>
                <a:rPr lang="en-US" altLang="zh-TW" sz="2000" dirty="0">
                  <a:latin typeface="Times" pitchFamily="2" charset="0"/>
                </a:rPr>
                <a:t>(</a:t>
              </a:r>
              <a:r>
                <a:rPr lang="en-US" altLang="zh-TW" sz="2000" i="1" dirty="0">
                  <a:latin typeface="Times" pitchFamily="2" charset="0"/>
                </a:rPr>
                <a:t>n</a:t>
              </a:r>
              <a:r>
                <a:rPr lang="en-US" altLang="zh-TW" sz="2000" dirty="0">
                  <a:latin typeface="Times" pitchFamily="2" charset="0"/>
                </a:rPr>
                <a:t>) for all </a:t>
              </a:r>
              <a:r>
                <a:rPr lang="en-US" altLang="zh-TW" sz="2000" i="1" dirty="0">
                  <a:latin typeface="Times" pitchFamily="2" charset="0"/>
                </a:rPr>
                <a:t>n</a:t>
              </a:r>
              <a:r>
                <a:rPr lang="en-US" altLang="zh-TW" sz="2000" dirty="0">
                  <a:latin typeface="Times" pitchFamily="2" charset="0"/>
                </a:rPr>
                <a:t> &gt; 0}</a:t>
              </a:r>
              <a:endParaRPr kumimoji="1" lang="zh-TW" altLang="en-US" sz="2000" dirty="0">
                <a:latin typeface="Times" pitchFamily="2" charset="0"/>
              </a:endParaRPr>
            </a:p>
          </p:txBody>
        </p:sp>
      </p:grpSp>
      <p:sp>
        <p:nvSpPr>
          <p:cNvPr id="3" name="文字方塊 2">
            <a:extLst>
              <a:ext uri="{FF2B5EF4-FFF2-40B4-BE49-F238E27FC236}">
                <a16:creationId xmlns:a16="http://schemas.microsoft.com/office/drawing/2014/main" id="{4E5D84A3-C9C7-F148-9C18-13C575D45D1D}"/>
              </a:ext>
            </a:extLst>
          </p:cNvPr>
          <p:cNvSpPr txBox="1"/>
          <p:nvPr/>
        </p:nvSpPr>
        <p:spPr>
          <a:xfrm>
            <a:off x="3121593" y="4728204"/>
            <a:ext cx="1816523" cy="461665"/>
          </a:xfrm>
          <a:prstGeom prst="rect">
            <a:avLst/>
          </a:prstGeom>
          <a:noFill/>
        </p:spPr>
        <p:txBody>
          <a:bodyPr wrap="none" rtlCol="0">
            <a:spAutoFit/>
          </a:bodyPr>
          <a:lstStyle/>
          <a:p>
            <a:r>
              <a:rPr lang="en-US" altLang="zh-TW" sz="2400" b="1" dirty="0">
                <a:latin typeface="Times" pitchFamily="2" charset="0"/>
              </a:rPr>
              <a:t>f</a:t>
            </a:r>
            <a:r>
              <a:rPr kumimoji="1" lang="en-US" altLang="zh-TW" sz="2400" b="1" dirty="0">
                <a:latin typeface="Times" pitchFamily="2" charset="0"/>
              </a:rPr>
              <a:t>uzzy theory</a:t>
            </a:r>
            <a:endParaRPr kumimoji="1" lang="zh-TW" altLang="en-US" sz="2400" b="1" dirty="0">
              <a:latin typeface="Times" pitchFamily="2" charset="0"/>
            </a:endParaRPr>
          </a:p>
        </p:txBody>
      </p:sp>
      <p:sp>
        <p:nvSpPr>
          <p:cNvPr id="7" name="文字方塊 6">
            <a:extLst>
              <a:ext uri="{FF2B5EF4-FFF2-40B4-BE49-F238E27FC236}">
                <a16:creationId xmlns:a16="http://schemas.microsoft.com/office/drawing/2014/main" id="{456BBC4A-80F4-464E-BDDC-400C2925347D}"/>
              </a:ext>
            </a:extLst>
          </p:cNvPr>
          <p:cNvSpPr txBox="1"/>
          <p:nvPr/>
        </p:nvSpPr>
        <p:spPr>
          <a:xfrm>
            <a:off x="4227680" y="4147225"/>
            <a:ext cx="2210862" cy="461665"/>
          </a:xfrm>
          <a:prstGeom prst="rect">
            <a:avLst/>
          </a:prstGeom>
          <a:noFill/>
        </p:spPr>
        <p:txBody>
          <a:bodyPr wrap="none" rtlCol="0">
            <a:spAutoFit/>
          </a:bodyPr>
          <a:lstStyle/>
          <a:p>
            <a:r>
              <a:rPr kumimoji="1" lang="en-US" altLang="zh-TW" sz="2400" b="1" dirty="0">
                <a:latin typeface="Times" pitchFamily="2" charset="0"/>
              </a:rPr>
              <a:t>neural network</a:t>
            </a:r>
            <a:endParaRPr kumimoji="1" lang="zh-TW" altLang="en-US" sz="2400" b="1" dirty="0">
              <a:latin typeface="Times" pitchFamily="2" charset="0"/>
            </a:endParaRPr>
          </a:p>
        </p:txBody>
      </p:sp>
      <p:sp>
        <p:nvSpPr>
          <p:cNvPr id="10" name="文字方塊 9">
            <a:extLst>
              <a:ext uri="{FF2B5EF4-FFF2-40B4-BE49-F238E27FC236}">
                <a16:creationId xmlns:a16="http://schemas.microsoft.com/office/drawing/2014/main" id="{6DF8CF2D-EA69-6342-9CF5-EBDBBC9F8567}"/>
              </a:ext>
            </a:extLst>
          </p:cNvPr>
          <p:cNvSpPr txBox="1"/>
          <p:nvPr/>
        </p:nvSpPr>
        <p:spPr>
          <a:xfrm>
            <a:off x="1613070" y="379854"/>
            <a:ext cx="2108269" cy="461665"/>
          </a:xfrm>
          <a:prstGeom prst="rect">
            <a:avLst/>
          </a:prstGeom>
          <a:noFill/>
        </p:spPr>
        <p:txBody>
          <a:bodyPr wrap="none" rtlCol="0">
            <a:spAutoFit/>
          </a:bodyPr>
          <a:lstStyle/>
          <a:p>
            <a:r>
              <a:rPr kumimoji="1" lang="en-US" altLang="zh-TW" sz="2400" b="1" dirty="0">
                <a:latin typeface="Times" pitchFamily="2" charset="0"/>
              </a:rPr>
              <a:t>expert systems</a:t>
            </a:r>
            <a:endParaRPr kumimoji="1" lang="zh-TW" altLang="en-US" sz="2400" b="1" dirty="0">
              <a:latin typeface="Times" pitchFamily="2" charset="0"/>
            </a:endParaRPr>
          </a:p>
        </p:txBody>
      </p:sp>
      <p:grpSp>
        <p:nvGrpSpPr>
          <p:cNvPr id="18" name="群組 17">
            <a:extLst>
              <a:ext uri="{FF2B5EF4-FFF2-40B4-BE49-F238E27FC236}">
                <a16:creationId xmlns:a16="http://schemas.microsoft.com/office/drawing/2014/main" id="{B6DDB799-234E-1D43-AD54-B1151280B101}"/>
              </a:ext>
            </a:extLst>
          </p:cNvPr>
          <p:cNvGrpSpPr/>
          <p:nvPr/>
        </p:nvGrpSpPr>
        <p:grpSpPr>
          <a:xfrm>
            <a:off x="2035475" y="287956"/>
            <a:ext cx="5717729" cy="1796089"/>
            <a:chOff x="2035475" y="287956"/>
            <a:chExt cx="5717729" cy="1796089"/>
          </a:xfrm>
        </p:grpSpPr>
        <p:sp>
          <p:nvSpPr>
            <p:cNvPr id="11" name="文字方塊 10">
              <a:extLst>
                <a:ext uri="{FF2B5EF4-FFF2-40B4-BE49-F238E27FC236}">
                  <a16:creationId xmlns:a16="http://schemas.microsoft.com/office/drawing/2014/main" id="{CFC4D9D4-6270-1C46-970F-3A15A1ED0FA0}"/>
                </a:ext>
              </a:extLst>
            </p:cNvPr>
            <p:cNvSpPr txBox="1"/>
            <p:nvPr/>
          </p:nvSpPr>
          <p:spPr>
            <a:xfrm>
              <a:off x="2035475" y="1622380"/>
              <a:ext cx="3872599" cy="461665"/>
            </a:xfrm>
            <a:prstGeom prst="rect">
              <a:avLst/>
            </a:prstGeom>
            <a:noFill/>
          </p:spPr>
          <p:txBody>
            <a:bodyPr wrap="none" rtlCol="0">
              <a:spAutoFit/>
            </a:bodyPr>
            <a:lstStyle/>
            <a:p>
              <a:r>
                <a:rPr kumimoji="1" lang="en-US" altLang="zh-TW" sz="2400" b="1" dirty="0">
                  <a:latin typeface="Times" pitchFamily="2" charset="0"/>
                </a:rPr>
                <a:t>natural language processing</a:t>
              </a:r>
              <a:endParaRPr kumimoji="1" lang="zh-TW" altLang="en-US" sz="2400" b="1" dirty="0">
                <a:latin typeface="Times" pitchFamily="2" charset="0"/>
              </a:endParaRPr>
            </a:p>
          </p:txBody>
        </p:sp>
        <p:sp>
          <p:nvSpPr>
            <p:cNvPr id="12" name="文字方塊 11">
              <a:extLst>
                <a:ext uri="{FF2B5EF4-FFF2-40B4-BE49-F238E27FC236}">
                  <a16:creationId xmlns:a16="http://schemas.microsoft.com/office/drawing/2014/main" id="{9339CFF7-0E44-3D47-B78B-B18BE500B7EA}"/>
                </a:ext>
              </a:extLst>
            </p:cNvPr>
            <p:cNvSpPr txBox="1"/>
            <p:nvPr/>
          </p:nvSpPr>
          <p:spPr>
            <a:xfrm>
              <a:off x="4575305" y="287956"/>
              <a:ext cx="2665538" cy="461665"/>
            </a:xfrm>
            <a:prstGeom prst="rect">
              <a:avLst/>
            </a:prstGeom>
            <a:noFill/>
          </p:spPr>
          <p:txBody>
            <a:bodyPr wrap="none" rtlCol="0">
              <a:spAutoFit/>
            </a:bodyPr>
            <a:lstStyle/>
            <a:p>
              <a:r>
                <a:rPr kumimoji="1" lang="en-US" altLang="zh-TW" sz="2400" b="1" dirty="0">
                  <a:latin typeface="Times" pitchFamily="2" charset="0"/>
                </a:rPr>
                <a:t>speech recognition</a:t>
              </a:r>
              <a:endParaRPr kumimoji="1" lang="zh-TW" altLang="en-US" sz="2400" b="1" dirty="0">
                <a:latin typeface="Times" pitchFamily="2" charset="0"/>
              </a:endParaRPr>
            </a:p>
          </p:txBody>
        </p:sp>
        <p:sp>
          <p:nvSpPr>
            <p:cNvPr id="13" name="文字方塊 12">
              <a:extLst>
                <a:ext uri="{FF2B5EF4-FFF2-40B4-BE49-F238E27FC236}">
                  <a16:creationId xmlns:a16="http://schemas.microsoft.com/office/drawing/2014/main" id="{02CA74BB-3025-A742-BAAA-D6F89648EF1E}"/>
                </a:ext>
              </a:extLst>
            </p:cNvPr>
            <p:cNvSpPr txBox="1"/>
            <p:nvPr/>
          </p:nvSpPr>
          <p:spPr>
            <a:xfrm>
              <a:off x="2221282" y="909219"/>
              <a:ext cx="2716834" cy="461665"/>
            </a:xfrm>
            <a:prstGeom prst="rect">
              <a:avLst/>
            </a:prstGeom>
            <a:noFill/>
          </p:spPr>
          <p:txBody>
            <a:bodyPr wrap="none" rtlCol="0">
              <a:spAutoFit/>
            </a:bodyPr>
            <a:lstStyle/>
            <a:p>
              <a:r>
                <a:rPr kumimoji="1" lang="en-US" altLang="zh-TW" sz="2400" b="1" dirty="0">
                  <a:latin typeface="Times" pitchFamily="2" charset="0"/>
                </a:rPr>
                <a:t>pattern recognition</a:t>
              </a:r>
              <a:endParaRPr kumimoji="1" lang="zh-TW" altLang="en-US" sz="2400" b="1" dirty="0">
                <a:latin typeface="Times" pitchFamily="2" charset="0"/>
              </a:endParaRPr>
            </a:p>
          </p:txBody>
        </p:sp>
        <p:sp>
          <p:nvSpPr>
            <p:cNvPr id="14" name="文字方塊 13">
              <a:extLst>
                <a:ext uri="{FF2B5EF4-FFF2-40B4-BE49-F238E27FC236}">
                  <a16:creationId xmlns:a16="http://schemas.microsoft.com/office/drawing/2014/main" id="{3D45ECFD-AEA2-AA45-A377-363C0AC87F3F}"/>
                </a:ext>
              </a:extLst>
            </p:cNvPr>
            <p:cNvSpPr txBox="1"/>
            <p:nvPr/>
          </p:nvSpPr>
          <p:spPr>
            <a:xfrm>
              <a:off x="5253802" y="892564"/>
              <a:ext cx="2499402" cy="461665"/>
            </a:xfrm>
            <a:prstGeom prst="rect">
              <a:avLst/>
            </a:prstGeom>
            <a:noFill/>
          </p:spPr>
          <p:txBody>
            <a:bodyPr wrap="none" rtlCol="0">
              <a:spAutoFit/>
            </a:bodyPr>
            <a:lstStyle/>
            <a:p>
              <a:r>
                <a:rPr kumimoji="1" lang="en-US" altLang="zh-TW" sz="2400" b="1" dirty="0">
                  <a:latin typeface="Times" pitchFamily="2" charset="0"/>
                </a:rPr>
                <a:t>machine learning</a:t>
              </a:r>
              <a:endParaRPr kumimoji="1" lang="zh-TW" altLang="en-US" sz="2400" b="1" dirty="0">
                <a:latin typeface="Times" pitchFamily="2" charset="0"/>
              </a:endParaRPr>
            </a:p>
          </p:txBody>
        </p:sp>
      </p:grpSp>
      <p:sp>
        <p:nvSpPr>
          <p:cNvPr id="16" name="文字方塊 15">
            <a:extLst>
              <a:ext uri="{FF2B5EF4-FFF2-40B4-BE49-F238E27FC236}">
                <a16:creationId xmlns:a16="http://schemas.microsoft.com/office/drawing/2014/main" id="{2F6FE71A-BE84-1A4B-9D18-21CE8EEA362C}"/>
              </a:ext>
            </a:extLst>
          </p:cNvPr>
          <p:cNvSpPr txBox="1"/>
          <p:nvPr/>
        </p:nvSpPr>
        <p:spPr>
          <a:xfrm>
            <a:off x="3121593" y="2908356"/>
            <a:ext cx="4846198" cy="707886"/>
          </a:xfrm>
          <a:prstGeom prst="rect">
            <a:avLst/>
          </a:prstGeom>
          <a:noFill/>
        </p:spPr>
        <p:txBody>
          <a:bodyPr wrap="none" rtlCol="0">
            <a:spAutoFit/>
          </a:bodyPr>
          <a:lstStyle/>
          <a:p>
            <a:r>
              <a:rPr kumimoji="1" lang="en-US" altLang="zh-TW" sz="4000" b="1" i="1" dirty="0">
                <a:solidFill>
                  <a:srgbClr val="FF0000"/>
                </a:solidFill>
                <a:latin typeface="Times" pitchFamily="2" charset="0"/>
              </a:rPr>
              <a:t>Artificial Intelligence</a:t>
            </a:r>
            <a:endParaRPr kumimoji="1" lang="zh-TW" altLang="en-US" sz="4000" b="1" i="1" dirty="0">
              <a:solidFill>
                <a:srgbClr val="FF0000"/>
              </a:solidFill>
              <a:latin typeface="Times" pitchFamily="2" charset="0"/>
            </a:endParaRPr>
          </a:p>
        </p:txBody>
      </p:sp>
      <p:sp>
        <p:nvSpPr>
          <p:cNvPr id="19" name="文字方塊 18">
            <a:extLst>
              <a:ext uri="{FF2B5EF4-FFF2-40B4-BE49-F238E27FC236}">
                <a16:creationId xmlns:a16="http://schemas.microsoft.com/office/drawing/2014/main" id="{06A21425-7B14-2E40-8FE0-58B1CF5A12FF}"/>
              </a:ext>
            </a:extLst>
          </p:cNvPr>
          <p:cNvSpPr txBox="1"/>
          <p:nvPr/>
        </p:nvSpPr>
        <p:spPr>
          <a:xfrm>
            <a:off x="5544692" y="4891637"/>
            <a:ext cx="1313180" cy="461665"/>
          </a:xfrm>
          <a:prstGeom prst="rect">
            <a:avLst/>
          </a:prstGeom>
          <a:noFill/>
        </p:spPr>
        <p:txBody>
          <a:bodyPr wrap="none" rtlCol="0">
            <a:spAutoFit/>
          </a:bodyPr>
          <a:lstStyle/>
          <a:p>
            <a:r>
              <a:rPr kumimoji="1" lang="en-US" altLang="zh-TW" sz="2400" b="1" dirty="0">
                <a:latin typeface="Times" pitchFamily="2" charset="0"/>
              </a:rPr>
              <a:t>statistics</a:t>
            </a:r>
            <a:endParaRPr kumimoji="1" lang="zh-TW" altLang="en-US" sz="2400" b="1" dirty="0">
              <a:latin typeface="Times" pitchFamily="2" charset="0"/>
            </a:endParaRPr>
          </a:p>
        </p:txBody>
      </p:sp>
    </p:spTree>
    <p:extLst>
      <p:ext uri="{BB962C8B-B14F-4D97-AF65-F5344CB8AC3E}">
        <p14:creationId xmlns:p14="http://schemas.microsoft.com/office/powerpoint/2010/main" val="115296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FC069AD-F355-D045-949A-5B47BAFF16CE}"/>
              </a:ext>
            </a:extLst>
          </p:cNvPr>
          <p:cNvPicPr>
            <a:picLocks noChangeAspect="1"/>
          </p:cNvPicPr>
          <p:nvPr/>
        </p:nvPicPr>
        <p:blipFill>
          <a:blip r:embed="rId2"/>
          <a:stretch>
            <a:fillRect/>
          </a:stretch>
        </p:blipFill>
        <p:spPr>
          <a:xfrm flipV="1">
            <a:off x="2667204" y="1639035"/>
            <a:ext cx="6131739" cy="3203155"/>
          </a:xfrm>
          <a:prstGeom prst="rect">
            <a:avLst/>
          </a:prstGeom>
        </p:spPr>
      </p:pic>
      <p:grpSp>
        <p:nvGrpSpPr>
          <p:cNvPr id="17" name="群組 16">
            <a:extLst>
              <a:ext uri="{FF2B5EF4-FFF2-40B4-BE49-F238E27FC236}">
                <a16:creationId xmlns:a16="http://schemas.microsoft.com/office/drawing/2014/main" id="{3FC29F1F-EA6C-D540-8991-47B0F56A885F}"/>
              </a:ext>
            </a:extLst>
          </p:cNvPr>
          <p:cNvGrpSpPr/>
          <p:nvPr/>
        </p:nvGrpSpPr>
        <p:grpSpPr>
          <a:xfrm>
            <a:off x="100924" y="2721401"/>
            <a:ext cx="3444444" cy="1292215"/>
            <a:chOff x="220879" y="2688647"/>
            <a:chExt cx="3444444" cy="1292215"/>
          </a:xfrm>
        </p:grpSpPr>
        <p:sp>
          <p:nvSpPr>
            <p:cNvPr id="8" name="文字方塊 7">
              <a:extLst>
                <a:ext uri="{FF2B5EF4-FFF2-40B4-BE49-F238E27FC236}">
                  <a16:creationId xmlns:a16="http://schemas.microsoft.com/office/drawing/2014/main" id="{D346B164-0DCB-194E-9C2C-99E961242F8F}"/>
                </a:ext>
              </a:extLst>
            </p:cNvPr>
            <p:cNvSpPr txBox="1"/>
            <p:nvPr/>
          </p:nvSpPr>
          <p:spPr>
            <a:xfrm>
              <a:off x="220879" y="2688647"/>
              <a:ext cx="2999539" cy="830997"/>
            </a:xfrm>
            <a:prstGeom prst="rect">
              <a:avLst/>
            </a:prstGeom>
            <a:noFill/>
          </p:spPr>
          <p:txBody>
            <a:bodyPr wrap="none" rtlCol="0">
              <a:spAutoFit/>
            </a:bodyPr>
            <a:lstStyle/>
            <a:p>
              <a:r>
                <a:rPr lang="en-US" altLang="zh-TW" sz="2400" dirty="0">
                  <a:solidFill>
                    <a:srgbClr val="3333FF"/>
                  </a:solidFill>
                  <a:latin typeface="Times" pitchFamily="2" charset="0"/>
                </a:rPr>
                <a:t>Optimization </a:t>
              </a:r>
            </a:p>
            <a:p>
              <a:r>
                <a:rPr lang="en-US" altLang="zh-TW" sz="2400" dirty="0">
                  <a:latin typeface="Times" pitchFamily="2" charset="0"/>
                </a:rPr>
                <a:t>for economic activities</a:t>
              </a:r>
              <a:endParaRPr kumimoji="1" lang="zh-TW" altLang="en-US" sz="2400" i="1" dirty="0">
                <a:latin typeface="Times" pitchFamily="2" charset="0"/>
              </a:endParaRPr>
            </a:p>
          </p:txBody>
        </p:sp>
        <p:sp>
          <p:nvSpPr>
            <p:cNvPr id="9" name="文字方塊 8">
              <a:extLst>
                <a:ext uri="{FF2B5EF4-FFF2-40B4-BE49-F238E27FC236}">
                  <a16:creationId xmlns:a16="http://schemas.microsoft.com/office/drawing/2014/main" id="{332D2703-5688-1A4F-8099-D9E91D934A8A}"/>
                </a:ext>
              </a:extLst>
            </p:cNvPr>
            <p:cNvSpPr txBox="1"/>
            <p:nvPr/>
          </p:nvSpPr>
          <p:spPr>
            <a:xfrm>
              <a:off x="260434" y="3580752"/>
              <a:ext cx="3404889" cy="400110"/>
            </a:xfrm>
            <a:prstGeom prst="rect">
              <a:avLst/>
            </a:prstGeom>
            <a:noFill/>
          </p:spPr>
          <p:txBody>
            <a:bodyPr wrap="square" rtlCol="0">
              <a:spAutoFit/>
            </a:bodyPr>
            <a:lstStyle/>
            <a:p>
              <a:r>
                <a:rPr lang="en-US" altLang="zh-TW" sz="2000" dirty="0">
                  <a:latin typeface="Times" pitchFamily="2" charset="0"/>
                </a:rPr>
                <a:t>Linear programming</a:t>
              </a:r>
              <a:endParaRPr kumimoji="1" lang="zh-TW" altLang="en-US" sz="2000" dirty="0">
                <a:latin typeface="Times" pitchFamily="2" charset="0"/>
              </a:endParaRPr>
            </a:p>
          </p:txBody>
        </p:sp>
      </p:grpSp>
      <p:sp>
        <p:nvSpPr>
          <p:cNvPr id="7" name="文字方塊 6">
            <a:extLst>
              <a:ext uri="{FF2B5EF4-FFF2-40B4-BE49-F238E27FC236}">
                <a16:creationId xmlns:a16="http://schemas.microsoft.com/office/drawing/2014/main" id="{456BBC4A-80F4-464E-BDDC-400C2925347D}"/>
              </a:ext>
            </a:extLst>
          </p:cNvPr>
          <p:cNvSpPr txBox="1"/>
          <p:nvPr/>
        </p:nvSpPr>
        <p:spPr>
          <a:xfrm>
            <a:off x="3235372" y="4039890"/>
            <a:ext cx="2619628" cy="461665"/>
          </a:xfrm>
          <a:prstGeom prst="rect">
            <a:avLst/>
          </a:prstGeom>
          <a:noFill/>
        </p:spPr>
        <p:txBody>
          <a:bodyPr wrap="none" rtlCol="0">
            <a:spAutoFit/>
          </a:bodyPr>
          <a:lstStyle/>
          <a:p>
            <a:r>
              <a:rPr kumimoji="1" lang="en-US" altLang="zh-TW" sz="2400" b="1" dirty="0">
                <a:latin typeface="Times" pitchFamily="2" charset="0"/>
              </a:rPr>
              <a:t>simplex algorithm</a:t>
            </a:r>
            <a:endParaRPr kumimoji="1" lang="zh-TW" altLang="en-US" sz="2400" b="1" dirty="0">
              <a:latin typeface="Times" pitchFamily="2" charset="0"/>
            </a:endParaRPr>
          </a:p>
        </p:txBody>
      </p:sp>
      <p:sp>
        <p:nvSpPr>
          <p:cNvPr id="11" name="文字方塊 10">
            <a:extLst>
              <a:ext uri="{FF2B5EF4-FFF2-40B4-BE49-F238E27FC236}">
                <a16:creationId xmlns:a16="http://schemas.microsoft.com/office/drawing/2014/main" id="{CFC4D9D4-6270-1C46-970F-3A15A1ED0FA0}"/>
              </a:ext>
            </a:extLst>
          </p:cNvPr>
          <p:cNvSpPr txBox="1"/>
          <p:nvPr/>
        </p:nvSpPr>
        <p:spPr>
          <a:xfrm>
            <a:off x="6268284" y="1223536"/>
            <a:ext cx="2425664" cy="830997"/>
          </a:xfrm>
          <a:prstGeom prst="rect">
            <a:avLst/>
          </a:prstGeom>
          <a:noFill/>
        </p:spPr>
        <p:txBody>
          <a:bodyPr wrap="none" rtlCol="0">
            <a:spAutoFit/>
          </a:bodyPr>
          <a:lstStyle/>
          <a:p>
            <a:r>
              <a:rPr lang="en-US" altLang="zh-TW" sz="2400" b="1" dirty="0">
                <a:solidFill>
                  <a:srgbClr val="FF0000"/>
                </a:solidFill>
                <a:latin typeface="Times" pitchFamily="2" charset="0"/>
              </a:rPr>
              <a:t>d</a:t>
            </a:r>
            <a:r>
              <a:rPr kumimoji="1" lang="en-US" altLang="zh-TW" sz="2400" b="1" dirty="0">
                <a:solidFill>
                  <a:srgbClr val="FF0000"/>
                </a:solidFill>
                <a:latin typeface="Times" pitchFamily="2" charset="0"/>
              </a:rPr>
              <a:t>ecision support </a:t>
            </a:r>
          </a:p>
          <a:p>
            <a:r>
              <a:rPr kumimoji="1" lang="en-US" altLang="zh-TW" sz="2400" b="1" dirty="0">
                <a:solidFill>
                  <a:srgbClr val="FF0000"/>
                </a:solidFill>
                <a:latin typeface="Times" pitchFamily="2" charset="0"/>
              </a:rPr>
              <a:t>systems</a:t>
            </a:r>
            <a:endParaRPr kumimoji="1" lang="zh-TW" altLang="en-US" sz="2400" b="1" dirty="0">
              <a:solidFill>
                <a:srgbClr val="FF0000"/>
              </a:solidFill>
              <a:latin typeface="Times" pitchFamily="2" charset="0"/>
            </a:endParaRPr>
          </a:p>
        </p:txBody>
      </p:sp>
      <p:sp>
        <p:nvSpPr>
          <p:cNvPr id="12" name="文字方塊 11">
            <a:extLst>
              <a:ext uri="{FF2B5EF4-FFF2-40B4-BE49-F238E27FC236}">
                <a16:creationId xmlns:a16="http://schemas.microsoft.com/office/drawing/2014/main" id="{9339CFF7-0E44-3D47-B78B-B18BE500B7EA}"/>
              </a:ext>
            </a:extLst>
          </p:cNvPr>
          <p:cNvSpPr txBox="1"/>
          <p:nvPr/>
        </p:nvSpPr>
        <p:spPr>
          <a:xfrm>
            <a:off x="3973555" y="865701"/>
            <a:ext cx="1143262" cy="461665"/>
          </a:xfrm>
          <a:prstGeom prst="rect">
            <a:avLst/>
          </a:prstGeom>
          <a:noFill/>
        </p:spPr>
        <p:txBody>
          <a:bodyPr wrap="none" rtlCol="0">
            <a:spAutoFit/>
          </a:bodyPr>
          <a:lstStyle/>
          <a:p>
            <a:r>
              <a:rPr kumimoji="1" lang="en-US" altLang="zh-TW" sz="2400" b="1" dirty="0">
                <a:latin typeface="Times" pitchFamily="2" charset="0"/>
              </a:rPr>
              <a:t>ERP-II</a:t>
            </a:r>
            <a:endParaRPr kumimoji="1" lang="zh-TW" altLang="en-US" sz="2400" b="1" dirty="0">
              <a:latin typeface="Times" pitchFamily="2" charset="0"/>
            </a:endParaRPr>
          </a:p>
        </p:txBody>
      </p:sp>
      <p:sp>
        <p:nvSpPr>
          <p:cNvPr id="13" name="文字方塊 12">
            <a:extLst>
              <a:ext uri="{FF2B5EF4-FFF2-40B4-BE49-F238E27FC236}">
                <a16:creationId xmlns:a16="http://schemas.microsoft.com/office/drawing/2014/main" id="{02CA74BB-3025-A742-BAAA-D6F89648EF1E}"/>
              </a:ext>
            </a:extLst>
          </p:cNvPr>
          <p:cNvSpPr txBox="1"/>
          <p:nvPr/>
        </p:nvSpPr>
        <p:spPr>
          <a:xfrm>
            <a:off x="5622949" y="784863"/>
            <a:ext cx="885179" cy="461665"/>
          </a:xfrm>
          <a:prstGeom prst="rect">
            <a:avLst/>
          </a:prstGeom>
          <a:noFill/>
        </p:spPr>
        <p:txBody>
          <a:bodyPr wrap="none" rtlCol="0">
            <a:spAutoFit/>
          </a:bodyPr>
          <a:lstStyle/>
          <a:p>
            <a:r>
              <a:rPr kumimoji="1" lang="en-US" altLang="zh-TW" sz="2400" b="1" dirty="0">
                <a:latin typeface="Times" pitchFamily="2" charset="0"/>
              </a:rPr>
              <a:t>MRP</a:t>
            </a:r>
            <a:endParaRPr kumimoji="1" lang="zh-TW" altLang="en-US" sz="2400" b="1" dirty="0">
              <a:latin typeface="Times" pitchFamily="2" charset="0"/>
            </a:endParaRPr>
          </a:p>
        </p:txBody>
      </p:sp>
      <p:sp>
        <p:nvSpPr>
          <p:cNvPr id="14" name="文字方塊 13">
            <a:extLst>
              <a:ext uri="{FF2B5EF4-FFF2-40B4-BE49-F238E27FC236}">
                <a16:creationId xmlns:a16="http://schemas.microsoft.com/office/drawing/2014/main" id="{3D45ECFD-AEA2-AA45-A377-363C0AC87F3F}"/>
              </a:ext>
            </a:extLst>
          </p:cNvPr>
          <p:cNvSpPr txBox="1"/>
          <p:nvPr/>
        </p:nvSpPr>
        <p:spPr>
          <a:xfrm>
            <a:off x="2667204" y="1015696"/>
            <a:ext cx="800219" cy="461665"/>
          </a:xfrm>
          <a:prstGeom prst="rect">
            <a:avLst/>
          </a:prstGeom>
          <a:noFill/>
        </p:spPr>
        <p:txBody>
          <a:bodyPr wrap="none" rtlCol="0">
            <a:spAutoFit/>
          </a:bodyPr>
          <a:lstStyle/>
          <a:p>
            <a:r>
              <a:rPr kumimoji="1" lang="en-US" altLang="zh-TW" sz="2400" b="1" dirty="0">
                <a:latin typeface="Times" pitchFamily="2" charset="0"/>
              </a:rPr>
              <a:t>ERP</a:t>
            </a:r>
            <a:endParaRPr kumimoji="1" lang="zh-TW" altLang="en-US" sz="2400" b="1" dirty="0">
              <a:latin typeface="Times" pitchFamily="2" charset="0"/>
            </a:endParaRPr>
          </a:p>
        </p:txBody>
      </p:sp>
      <p:sp>
        <p:nvSpPr>
          <p:cNvPr id="16" name="文字方塊 15">
            <a:extLst>
              <a:ext uri="{FF2B5EF4-FFF2-40B4-BE49-F238E27FC236}">
                <a16:creationId xmlns:a16="http://schemas.microsoft.com/office/drawing/2014/main" id="{2F6FE71A-BE84-1A4B-9D18-21CE8EEA362C}"/>
              </a:ext>
            </a:extLst>
          </p:cNvPr>
          <p:cNvSpPr txBox="1"/>
          <p:nvPr/>
        </p:nvSpPr>
        <p:spPr>
          <a:xfrm>
            <a:off x="3981188" y="2900348"/>
            <a:ext cx="2922595" cy="707886"/>
          </a:xfrm>
          <a:prstGeom prst="rect">
            <a:avLst/>
          </a:prstGeom>
          <a:noFill/>
        </p:spPr>
        <p:txBody>
          <a:bodyPr wrap="none" rtlCol="0">
            <a:spAutoFit/>
          </a:bodyPr>
          <a:lstStyle/>
          <a:p>
            <a:r>
              <a:rPr kumimoji="1" lang="en-US" altLang="zh-TW" sz="4000" b="1" i="1" dirty="0">
                <a:solidFill>
                  <a:srgbClr val="FF0000"/>
                </a:solidFill>
                <a:latin typeface="Times" pitchFamily="2" charset="0"/>
              </a:rPr>
              <a:t>Optimization</a:t>
            </a:r>
            <a:endParaRPr kumimoji="1" lang="zh-TW" altLang="en-US" sz="4000" b="1" i="1" dirty="0">
              <a:solidFill>
                <a:srgbClr val="FF0000"/>
              </a:solidFill>
              <a:latin typeface="Times" pitchFamily="2" charset="0"/>
            </a:endParaRPr>
          </a:p>
        </p:txBody>
      </p:sp>
      <p:sp>
        <p:nvSpPr>
          <p:cNvPr id="15" name="文字方塊 14">
            <a:extLst>
              <a:ext uri="{FF2B5EF4-FFF2-40B4-BE49-F238E27FC236}">
                <a16:creationId xmlns:a16="http://schemas.microsoft.com/office/drawing/2014/main" id="{BDA19377-B272-0E45-A9E7-0C180F4C5752}"/>
              </a:ext>
            </a:extLst>
          </p:cNvPr>
          <p:cNvSpPr txBox="1"/>
          <p:nvPr/>
        </p:nvSpPr>
        <p:spPr>
          <a:xfrm>
            <a:off x="3325989" y="1880029"/>
            <a:ext cx="2619628" cy="461665"/>
          </a:xfrm>
          <a:prstGeom prst="rect">
            <a:avLst/>
          </a:prstGeom>
          <a:noFill/>
        </p:spPr>
        <p:txBody>
          <a:bodyPr wrap="none" rtlCol="0">
            <a:spAutoFit/>
          </a:bodyPr>
          <a:lstStyle/>
          <a:p>
            <a:r>
              <a:rPr kumimoji="1" lang="en-US" altLang="zh-TW" sz="2400" b="1" dirty="0">
                <a:latin typeface="Times" pitchFamily="2" charset="0"/>
              </a:rPr>
              <a:t>Optimization tools</a:t>
            </a:r>
            <a:endParaRPr kumimoji="1" lang="zh-TW" altLang="en-US" sz="2400" b="1" dirty="0">
              <a:latin typeface="Times" pitchFamily="2" charset="0"/>
            </a:endParaRPr>
          </a:p>
        </p:txBody>
      </p:sp>
      <p:sp>
        <p:nvSpPr>
          <p:cNvPr id="19" name="文字方塊 18">
            <a:extLst>
              <a:ext uri="{FF2B5EF4-FFF2-40B4-BE49-F238E27FC236}">
                <a16:creationId xmlns:a16="http://schemas.microsoft.com/office/drawing/2014/main" id="{19A6C312-6385-D845-AFD2-55D26C9E4781}"/>
              </a:ext>
            </a:extLst>
          </p:cNvPr>
          <p:cNvSpPr txBox="1"/>
          <p:nvPr/>
        </p:nvSpPr>
        <p:spPr>
          <a:xfrm>
            <a:off x="4265129" y="4787758"/>
            <a:ext cx="3470245" cy="1200329"/>
          </a:xfrm>
          <a:prstGeom prst="rect">
            <a:avLst/>
          </a:prstGeom>
          <a:noFill/>
        </p:spPr>
        <p:txBody>
          <a:bodyPr wrap="none" rtlCol="0">
            <a:spAutoFit/>
          </a:bodyPr>
          <a:lstStyle/>
          <a:p>
            <a:r>
              <a:rPr kumimoji="1" lang="en-US" altLang="zh-TW" sz="2400" b="1" dirty="0">
                <a:latin typeface="Times" pitchFamily="2" charset="0"/>
              </a:rPr>
              <a:t>algorithms and methods</a:t>
            </a:r>
          </a:p>
          <a:p>
            <a:r>
              <a:rPr lang="en-US" altLang="zh-TW" sz="2400" b="1" dirty="0">
                <a:latin typeface="Times" pitchFamily="2" charset="0"/>
              </a:rPr>
              <a:t>(dynamic programming, </a:t>
            </a:r>
          </a:p>
          <a:p>
            <a:r>
              <a:rPr lang="en-US" altLang="zh-TW" sz="2400" b="1" dirty="0">
                <a:latin typeface="Times" pitchFamily="2" charset="0"/>
              </a:rPr>
              <a:t>meta-heuristics, …)</a:t>
            </a:r>
            <a:endParaRPr kumimoji="1" lang="zh-TW" altLang="en-US" sz="2400" b="1" dirty="0">
              <a:latin typeface="Times" pitchFamily="2" charset="0"/>
            </a:endParaRPr>
          </a:p>
        </p:txBody>
      </p:sp>
      <p:pic>
        <p:nvPicPr>
          <p:cNvPr id="2" name="圖片 1">
            <a:extLst>
              <a:ext uri="{FF2B5EF4-FFF2-40B4-BE49-F238E27FC236}">
                <a16:creationId xmlns:a16="http://schemas.microsoft.com/office/drawing/2014/main" id="{6BE65C00-30DE-D746-A67A-CB2188B59E78}"/>
              </a:ext>
            </a:extLst>
          </p:cNvPr>
          <p:cNvPicPr>
            <a:picLocks noChangeAspect="1"/>
          </p:cNvPicPr>
          <p:nvPr/>
        </p:nvPicPr>
        <p:blipFill>
          <a:blip r:embed="rId3"/>
          <a:stretch>
            <a:fillRect/>
          </a:stretch>
        </p:blipFill>
        <p:spPr>
          <a:xfrm>
            <a:off x="90407" y="4068869"/>
            <a:ext cx="3111153" cy="1919218"/>
          </a:xfrm>
          <a:prstGeom prst="rect">
            <a:avLst/>
          </a:prstGeom>
        </p:spPr>
      </p:pic>
    </p:spTree>
    <p:extLst>
      <p:ext uri="{BB962C8B-B14F-4D97-AF65-F5344CB8AC3E}">
        <p14:creationId xmlns:p14="http://schemas.microsoft.com/office/powerpoint/2010/main" val="130579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033C0ED8-1B97-5846-A8B6-322B45D6B787}"/>
              </a:ext>
            </a:extLst>
          </p:cNvPr>
          <p:cNvGrpSpPr/>
          <p:nvPr/>
        </p:nvGrpSpPr>
        <p:grpSpPr>
          <a:xfrm>
            <a:off x="403135" y="2412640"/>
            <a:ext cx="5445576" cy="3203155"/>
            <a:chOff x="127088" y="2343628"/>
            <a:chExt cx="5445576" cy="3203155"/>
          </a:xfrm>
        </p:grpSpPr>
        <p:pic>
          <p:nvPicPr>
            <p:cNvPr id="6" name="圖片 5">
              <a:extLst>
                <a:ext uri="{FF2B5EF4-FFF2-40B4-BE49-F238E27FC236}">
                  <a16:creationId xmlns:a16="http://schemas.microsoft.com/office/drawing/2014/main" id="{3D40D5E2-9585-C643-82CF-3D07E7288C11}"/>
                </a:ext>
              </a:extLst>
            </p:cNvPr>
            <p:cNvPicPr>
              <a:picLocks noChangeAspect="1"/>
            </p:cNvPicPr>
            <p:nvPr/>
          </p:nvPicPr>
          <p:blipFill>
            <a:blip r:embed="rId2"/>
            <a:stretch>
              <a:fillRect/>
            </a:stretch>
          </p:blipFill>
          <p:spPr>
            <a:xfrm flipV="1">
              <a:off x="127088" y="2343628"/>
              <a:ext cx="5445576" cy="3203155"/>
            </a:xfrm>
            <a:prstGeom prst="rect">
              <a:avLst/>
            </a:prstGeom>
          </p:spPr>
        </p:pic>
        <p:sp>
          <p:nvSpPr>
            <p:cNvPr id="5" name="文字方塊 4">
              <a:extLst>
                <a:ext uri="{FF2B5EF4-FFF2-40B4-BE49-F238E27FC236}">
                  <a16:creationId xmlns:a16="http://schemas.microsoft.com/office/drawing/2014/main" id="{3B5C4947-22B8-5849-8A1E-C7D1C59BDA82}"/>
                </a:ext>
              </a:extLst>
            </p:cNvPr>
            <p:cNvSpPr txBox="1"/>
            <p:nvPr/>
          </p:nvSpPr>
          <p:spPr>
            <a:xfrm>
              <a:off x="1341506" y="3703402"/>
              <a:ext cx="2372765" cy="584775"/>
            </a:xfrm>
            <a:prstGeom prst="rect">
              <a:avLst/>
            </a:prstGeom>
            <a:noFill/>
          </p:spPr>
          <p:txBody>
            <a:bodyPr wrap="none" rtlCol="0">
              <a:spAutoFit/>
            </a:bodyPr>
            <a:lstStyle/>
            <a:p>
              <a:r>
                <a:rPr kumimoji="1" lang="en-US" altLang="zh-TW" sz="3200" b="1" i="1" dirty="0">
                  <a:solidFill>
                    <a:srgbClr val="FF0000"/>
                  </a:solidFill>
                  <a:latin typeface="Times" pitchFamily="2" charset="0"/>
                </a:rPr>
                <a:t>Optimization</a:t>
              </a:r>
              <a:endParaRPr kumimoji="1" lang="zh-TW" altLang="en-US" sz="3200" b="1" i="1" dirty="0">
                <a:solidFill>
                  <a:srgbClr val="FF0000"/>
                </a:solidFill>
                <a:latin typeface="Times" pitchFamily="2" charset="0"/>
              </a:endParaRPr>
            </a:p>
          </p:txBody>
        </p:sp>
      </p:grpSp>
      <p:grpSp>
        <p:nvGrpSpPr>
          <p:cNvPr id="9" name="群組 8">
            <a:extLst>
              <a:ext uri="{FF2B5EF4-FFF2-40B4-BE49-F238E27FC236}">
                <a16:creationId xmlns:a16="http://schemas.microsoft.com/office/drawing/2014/main" id="{9BFEB98A-8C62-6F47-830A-DD1C72128478}"/>
              </a:ext>
            </a:extLst>
          </p:cNvPr>
          <p:cNvGrpSpPr/>
          <p:nvPr/>
        </p:nvGrpSpPr>
        <p:grpSpPr>
          <a:xfrm>
            <a:off x="351376" y="790517"/>
            <a:ext cx="5549093" cy="3203155"/>
            <a:chOff x="144341" y="1032291"/>
            <a:chExt cx="5549093" cy="3203155"/>
          </a:xfrm>
        </p:grpSpPr>
        <p:pic>
          <p:nvPicPr>
            <p:cNvPr id="4" name="圖片 3">
              <a:extLst>
                <a:ext uri="{FF2B5EF4-FFF2-40B4-BE49-F238E27FC236}">
                  <a16:creationId xmlns:a16="http://schemas.microsoft.com/office/drawing/2014/main" id="{BFC069AD-F355-D045-949A-5B47BAFF16CE}"/>
                </a:ext>
              </a:extLst>
            </p:cNvPr>
            <p:cNvPicPr>
              <a:picLocks noChangeAspect="1"/>
            </p:cNvPicPr>
            <p:nvPr/>
          </p:nvPicPr>
          <p:blipFill>
            <a:blip r:embed="rId2"/>
            <a:stretch>
              <a:fillRect/>
            </a:stretch>
          </p:blipFill>
          <p:spPr>
            <a:xfrm flipV="1">
              <a:off x="144341" y="1032291"/>
              <a:ext cx="5549093" cy="3203155"/>
            </a:xfrm>
            <a:prstGeom prst="rect">
              <a:avLst/>
            </a:prstGeom>
          </p:spPr>
        </p:pic>
        <p:sp>
          <p:nvSpPr>
            <p:cNvPr id="7" name="文字方塊 6">
              <a:extLst>
                <a:ext uri="{FF2B5EF4-FFF2-40B4-BE49-F238E27FC236}">
                  <a16:creationId xmlns:a16="http://schemas.microsoft.com/office/drawing/2014/main" id="{426C6A43-162F-1A43-81A6-055434164928}"/>
                </a:ext>
              </a:extLst>
            </p:cNvPr>
            <p:cNvSpPr txBox="1"/>
            <p:nvPr/>
          </p:nvSpPr>
          <p:spPr>
            <a:xfrm>
              <a:off x="909116" y="2386514"/>
              <a:ext cx="3821880" cy="584775"/>
            </a:xfrm>
            <a:prstGeom prst="rect">
              <a:avLst/>
            </a:prstGeom>
            <a:noFill/>
          </p:spPr>
          <p:txBody>
            <a:bodyPr wrap="none" rtlCol="0">
              <a:spAutoFit/>
            </a:bodyPr>
            <a:lstStyle/>
            <a:p>
              <a:r>
                <a:rPr kumimoji="1" lang="en-US" altLang="zh-TW" sz="3200" b="1" i="1" dirty="0">
                  <a:solidFill>
                    <a:srgbClr val="FF0000"/>
                  </a:solidFill>
                  <a:latin typeface="Times" pitchFamily="2" charset="0"/>
                </a:rPr>
                <a:t>Artificial Intelligence</a:t>
              </a:r>
              <a:endParaRPr kumimoji="1" lang="zh-TW" altLang="en-US" sz="3200" b="1" i="1" dirty="0">
                <a:solidFill>
                  <a:srgbClr val="FF0000"/>
                </a:solidFill>
                <a:latin typeface="Times" pitchFamily="2" charset="0"/>
              </a:endParaRPr>
            </a:p>
          </p:txBody>
        </p:sp>
      </p:grpSp>
      <p:sp>
        <p:nvSpPr>
          <p:cNvPr id="8" name="雲形 7">
            <a:extLst>
              <a:ext uri="{FF2B5EF4-FFF2-40B4-BE49-F238E27FC236}">
                <a16:creationId xmlns:a16="http://schemas.microsoft.com/office/drawing/2014/main" id="{BDBAC0F4-92E2-3642-8FBA-8EE9AB77936D}"/>
              </a:ext>
            </a:extLst>
          </p:cNvPr>
          <p:cNvSpPr/>
          <p:nvPr/>
        </p:nvSpPr>
        <p:spPr>
          <a:xfrm>
            <a:off x="5277461" y="1958131"/>
            <a:ext cx="3571336" cy="276045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0317900C-7111-124D-A27F-EC9B3C56763B}"/>
              </a:ext>
            </a:extLst>
          </p:cNvPr>
          <p:cNvSpPr>
            <a:spLocks noGrp="1"/>
          </p:cNvSpPr>
          <p:nvPr>
            <p:ph type="title"/>
          </p:nvPr>
        </p:nvSpPr>
        <p:spPr>
          <a:xfrm>
            <a:off x="5356063" y="2789920"/>
            <a:ext cx="3561744" cy="958850"/>
          </a:xfrm>
        </p:spPr>
        <p:txBody>
          <a:bodyPr>
            <a:normAutofit fontScale="90000"/>
          </a:bodyPr>
          <a:lstStyle/>
          <a:p>
            <a:pPr algn="l"/>
            <a:r>
              <a:rPr kumimoji="1" lang="en-US" altLang="zh-TW" dirty="0">
                <a:solidFill>
                  <a:srgbClr val="FF0000"/>
                </a:solidFill>
              </a:rPr>
              <a:t>Business Analytics</a:t>
            </a:r>
            <a:br>
              <a:rPr kumimoji="1" lang="en-US" altLang="zh-TW" dirty="0">
                <a:solidFill>
                  <a:srgbClr val="FF0000"/>
                </a:solidFill>
              </a:rPr>
            </a:br>
            <a:r>
              <a:rPr kumimoji="1" lang="en-US" altLang="zh-TW" dirty="0">
                <a:solidFill>
                  <a:srgbClr val="FF0000"/>
                </a:solidFill>
              </a:rPr>
              <a:t>Applied Analytics</a:t>
            </a:r>
            <a:endParaRPr kumimoji="1" lang="zh-TW" altLang="en-US" dirty="0">
              <a:solidFill>
                <a:srgbClr val="FF0000"/>
              </a:solidFill>
            </a:endParaRPr>
          </a:p>
        </p:txBody>
      </p:sp>
    </p:spTree>
    <p:extLst>
      <p:ext uri="{BB962C8B-B14F-4D97-AF65-F5344CB8AC3E}">
        <p14:creationId xmlns:p14="http://schemas.microsoft.com/office/powerpoint/2010/main" val="8280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708025" y="357188"/>
            <a:ext cx="7793038" cy="1143000"/>
          </a:xfrm>
        </p:spPr>
        <p:txBody>
          <a:bodyPr/>
          <a:lstStyle/>
          <a:p>
            <a:pPr eaLnBrk="1" hangingPunct="1"/>
            <a:r>
              <a:rPr lang="en-US" altLang="zh-TW">
                <a:latin typeface="Times New Roman" charset="0"/>
              </a:rPr>
              <a:t>0/1 Knapsack problem </a:t>
            </a:r>
          </a:p>
        </p:txBody>
      </p:sp>
      <p:sp>
        <p:nvSpPr>
          <p:cNvPr id="41986" name="Rectangle 3"/>
          <p:cNvSpPr>
            <a:spLocks noGrp="1" noChangeArrowheads="1"/>
          </p:cNvSpPr>
          <p:nvPr>
            <p:ph type="body" idx="1"/>
          </p:nvPr>
        </p:nvSpPr>
        <p:spPr>
          <a:xfrm>
            <a:off x="714375" y="1857375"/>
            <a:ext cx="7772400" cy="4114800"/>
          </a:xfrm>
        </p:spPr>
        <p:txBody>
          <a:bodyPr/>
          <a:lstStyle/>
          <a:p>
            <a:pPr eaLnBrk="1" hangingPunct="1">
              <a:buFont typeface="Wingdings" charset="2"/>
              <a:buNone/>
            </a:pPr>
            <a:endParaRPr lang="en-US" altLang="zh-TW">
              <a:latin typeface="Times New Roman" charset="0"/>
            </a:endParaRPr>
          </a:p>
          <a:p>
            <a:pPr eaLnBrk="1" hangingPunct="1">
              <a:buFont typeface="Wingdings" charset="2"/>
              <a:buNone/>
            </a:pPr>
            <a:endParaRPr lang="en-US" altLang="zh-TW">
              <a:latin typeface="Times New Roman" charset="0"/>
            </a:endParaRPr>
          </a:p>
          <a:p>
            <a:pPr eaLnBrk="1" hangingPunct="1">
              <a:buFont typeface="Wingdings" charset="2"/>
              <a:buNone/>
            </a:pPr>
            <a:endParaRPr lang="en-US" altLang="zh-TW">
              <a:latin typeface="Times New Roman" charset="0"/>
            </a:endParaRPr>
          </a:p>
          <a:p>
            <a:pPr eaLnBrk="1" hangingPunct="1">
              <a:buFont typeface="Wingdings" charset="2"/>
              <a:buNone/>
            </a:pPr>
            <a:endParaRPr lang="en-US" altLang="zh-TW">
              <a:latin typeface="Times New Roman" charset="0"/>
            </a:endParaRPr>
          </a:p>
          <a:p>
            <a:pPr eaLnBrk="1" hangingPunct="1">
              <a:buFont typeface="Wingdings" charset="2"/>
              <a:buNone/>
            </a:pPr>
            <a:r>
              <a:rPr lang="en-US" altLang="zh-TW" i="1">
                <a:latin typeface="Times New Roman" charset="0"/>
              </a:rPr>
              <a:t>M</a:t>
            </a:r>
            <a:r>
              <a:rPr lang="en-US" altLang="zh-TW">
                <a:latin typeface="Times New Roman" charset="0"/>
              </a:rPr>
              <a:t>(weight limit)=14</a:t>
            </a:r>
          </a:p>
          <a:p>
            <a:pPr eaLnBrk="1" hangingPunct="1">
              <a:buFont typeface="Wingdings" charset="2"/>
              <a:buNone/>
            </a:pPr>
            <a:r>
              <a:rPr lang="en-US" altLang="zh-TW">
                <a:latin typeface="Times New Roman" charset="0"/>
              </a:rPr>
              <a:t>best solution: </a:t>
            </a:r>
            <a:r>
              <a:rPr lang="en-US" altLang="zh-TW" i="1">
                <a:latin typeface="Times New Roman" charset="0"/>
              </a:rPr>
              <a:t>P</a:t>
            </a:r>
            <a:r>
              <a:rPr lang="en-US" altLang="zh-TW" baseline="-30000">
                <a:latin typeface="Times New Roman" charset="0"/>
              </a:rPr>
              <a:t>1</a:t>
            </a:r>
            <a:r>
              <a:rPr lang="en-US" altLang="zh-TW">
                <a:latin typeface="Times New Roman" charset="0"/>
              </a:rPr>
              <a:t>, </a:t>
            </a:r>
            <a:r>
              <a:rPr lang="en-US" altLang="zh-TW" i="1">
                <a:latin typeface="Times New Roman" charset="0"/>
              </a:rPr>
              <a:t>P</a:t>
            </a:r>
            <a:r>
              <a:rPr lang="en-US" altLang="zh-TW" baseline="-30000">
                <a:latin typeface="Times New Roman" charset="0"/>
              </a:rPr>
              <a:t>2</a:t>
            </a:r>
            <a:r>
              <a:rPr lang="en-US" altLang="zh-TW">
                <a:latin typeface="Times New Roman" charset="0"/>
              </a:rPr>
              <a:t>, </a:t>
            </a:r>
            <a:r>
              <a:rPr lang="en-US" altLang="zh-TW" i="1">
                <a:latin typeface="Times New Roman" charset="0"/>
              </a:rPr>
              <a:t>P</a:t>
            </a:r>
            <a:r>
              <a:rPr lang="en-US" altLang="zh-TW" baseline="-30000">
                <a:latin typeface="Times New Roman" charset="0"/>
              </a:rPr>
              <a:t>3</a:t>
            </a:r>
            <a:r>
              <a:rPr lang="en-US" altLang="zh-TW">
                <a:latin typeface="Times New Roman" charset="0"/>
              </a:rPr>
              <a:t>, </a:t>
            </a:r>
            <a:r>
              <a:rPr lang="en-US" altLang="zh-TW" i="1">
                <a:latin typeface="Times New Roman" charset="0"/>
              </a:rPr>
              <a:t>P</a:t>
            </a:r>
            <a:r>
              <a:rPr lang="en-US" altLang="zh-TW" baseline="-30000">
                <a:latin typeface="Times New Roman" charset="0"/>
              </a:rPr>
              <a:t>5 </a:t>
            </a:r>
            <a:r>
              <a:rPr lang="en-US" altLang="zh-TW">
                <a:latin typeface="Times New Roman" charset="0"/>
              </a:rPr>
              <a:t>(optimal)</a:t>
            </a:r>
          </a:p>
          <a:p>
            <a:pPr eaLnBrk="1" hangingPunct="1">
              <a:buFont typeface="Wingdings" charset="2"/>
              <a:buNone/>
            </a:pPr>
            <a:r>
              <a:rPr lang="en-US" altLang="zh-TW">
                <a:latin typeface="Times New Roman" charset="0"/>
              </a:rPr>
              <a:t>This problem is NP-hard</a:t>
            </a:r>
          </a:p>
        </p:txBody>
      </p:sp>
      <p:graphicFrame>
        <p:nvGraphicFramePr>
          <p:cNvPr id="7224" name="Group 56"/>
          <p:cNvGraphicFramePr>
            <a:graphicFrameLocks noGrp="1"/>
          </p:cNvGraphicFramePr>
          <p:nvPr/>
        </p:nvGraphicFramePr>
        <p:xfrm>
          <a:off x="762000" y="2057400"/>
          <a:ext cx="7620000" cy="1828801"/>
        </p:xfrm>
        <a:graphic>
          <a:graphicData uri="http://schemas.openxmlformats.org/drawingml/2006/table">
            <a:tbl>
              <a:tblPr/>
              <a:tblGrid>
                <a:gridCol w="1412875">
                  <a:extLst>
                    <a:ext uri="{9D8B030D-6E8A-4147-A177-3AD203B41FA5}">
                      <a16:colId xmlns:a16="http://schemas.microsoft.com/office/drawing/2014/main" val="20000"/>
                    </a:ext>
                  </a:extLst>
                </a:gridCol>
                <a:gridCol w="820738">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79462">
                  <a:extLst>
                    <a:ext uri="{9D8B030D-6E8A-4147-A177-3AD203B41FA5}">
                      <a16:colId xmlns:a16="http://schemas.microsoft.com/office/drawing/2014/main" val="20003"/>
                    </a:ext>
                  </a:extLst>
                </a:gridCol>
                <a:gridCol w="779463">
                  <a:extLst>
                    <a:ext uri="{9D8B030D-6E8A-4147-A177-3AD203B41FA5}">
                      <a16:colId xmlns:a16="http://schemas.microsoft.com/office/drawing/2014/main" val="20004"/>
                    </a:ext>
                  </a:extLst>
                </a:gridCol>
                <a:gridCol w="781050">
                  <a:extLst>
                    <a:ext uri="{9D8B030D-6E8A-4147-A177-3AD203B41FA5}">
                      <a16:colId xmlns:a16="http://schemas.microsoft.com/office/drawing/2014/main" val="20005"/>
                    </a:ext>
                  </a:extLst>
                </a:gridCol>
                <a:gridCol w="779462">
                  <a:extLst>
                    <a:ext uri="{9D8B030D-6E8A-4147-A177-3AD203B41FA5}">
                      <a16:colId xmlns:a16="http://schemas.microsoft.com/office/drawing/2014/main" val="20006"/>
                    </a:ext>
                  </a:extLst>
                </a:gridCol>
                <a:gridCol w="779463">
                  <a:extLst>
                    <a:ext uri="{9D8B030D-6E8A-4147-A177-3AD203B41FA5}">
                      <a16:colId xmlns:a16="http://schemas.microsoft.com/office/drawing/2014/main" val="20007"/>
                    </a:ext>
                  </a:extLst>
                </a:gridCol>
                <a:gridCol w="706437">
                  <a:extLst>
                    <a:ext uri="{9D8B030D-6E8A-4147-A177-3AD203B41FA5}">
                      <a16:colId xmlns:a16="http://schemas.microsoft.com/office/drawing/2014/main" val="20008"/>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1" lang="zh-TW" sz="2800" b="0" i="0" u="none" strike="noStrike" cap="none" normalizeH="0" baseline="0">
                        <a:ln>
                          <a:noFill/>
                        </a:ln>
                        <a:solidFill>
                          <a:schemeClr val="tx1"/>
                        </a:solidFill>
                        <a:effectLst/>
                        <a:latin typeface="Times New Roman" charset="0"/>
                        <a:ea typeface="新細明體" charset="0"/>
                        <a:cs typeface="新細明體"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1" u="none" strike="noStrike" cap="none" normalizeH="0" baseline="0">
                          <a:ln>
                            <a:noFill/>
                          </a:ln>
                          <a:solidFill>
                            <a:schemeClr val="tx1"/>
                          </a:solidFill>
                          <a:effectLst/>
                          <a:latin typeface="Times New Roman" charset="0"/>
                          <a:ea typeface="新細明體" charset="0"/>
                          <a:cs typeface="新細明體" charset="0"/>
                        </a:rPr>
                        <a:t>P</a:t>
                      </a:r>
                      <a:r>
                        <a:rPr kumimoji="1" lang="en-US" altLang="zh-TW" sz="2800" b="0" i="0" u="none" strike="noStrike" cap="none" normalizeH="0" baseline="-25000">
                          <a:ln>
                            <a:noFill/>
                          </a:ln>
                          <a:solidFill>
                            <a:schemeClr val="tx1"/>
                          </a:solidFill>
                          <a:effectLst/>
                          <a:latin typeface="Times New Roman" charset="0"/>
                          <a:ea typeface="新細明體" charset="0"/>
                          <a:cs typeface="新細明體"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Value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118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Weight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1" lang="en-US" altLang="zh-TW" sz="2800" b="0" i="0" u="none" strike="noStrike" cap="none" normalizeH="0" baseline="0">
                          <a:ln>
                            <a:noFill/>
                          </a:ln>
                          <a:solidFill>
                            <a:schemeClr val="tx1"/>
                          </a:solidFill>
                          <a:effectLst/>
                          <a:latin typeface="Times New Roman" charset="0"/>
                          <a:ea typeface="新細明體" charset="0"/>
                          <a:cs typeface="新細明體"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755650" y="620713"/>
            <a:ext cx="7793038" cy="1143000"/>
          </a:xfrm>
        </p:spPr>
        <p:txBody>
          <a:bodyPr/>
          <a:lstStyle/>
          <a:p>
            <a:pPr eaLnBrk="1" hangingPunct="1"/>
            <a:r>
              <a:rPr lang="en-US" altLang="zh-TW" sz="4000">
                <a:latin typeface="Times New Roman" charset="0"/>
              </a:rPr>
              <a:t>Traveling salesperson problem</a:t>
            </a:r>
            <a:br>
              <a:rPr lang="en-US" altLang="zh-TW" sz="4000">
                <a:latin typeface="Times New Roman" charset="0"/>
              </a:rPr>
            </a:br>
            <a:r>
              <a:rPr lang="en-US" altLang="zh-TW" sz="4000">
                <a:latin typeface="Times New Roman" charset="0"/>
              </a:rPr>
              <a:t>(TSP) </a:t>
            </a:r>
          </a:p>
        </p:txBody>
      </p:sp>
      <p:sp>
        <p:nvSpPr>
          <p:cNvPr id="43010" name="Rectangle 3"/>
          <p:cNvSpPr>
            <a:spLocks noGrp="1" noChangeArrowheads="1"/>
          </p:cNvSpPr>
          <p:nvPr>
            <p:ph type="body" idx="1"/>
          </p:nvPr>
        </p:nvSpPr>
        <p:spPr>
          <a:xfrm>
            <a:off x="611188" y="2133600"/>
            <a:ext cx="7632700" cy="3311525"/>
          </a:xfrm>
        </p:spPr>
        <p:txBody>
          <a:bodyPr/>
          <a:lstStyle/>
          <a:p>
            <a:pPr eaLnBrk="1" hangingPunct="1"/>
            <a:r>
              <a:rPr lang="en-US" altLang="zh-TW">
                <a:latin typeface="Times New Roman" charset="0"/>
              </a:rPr>
              <a:t>Given a set of points with a distance between each two points, TSP seeks to find a closed tour which includes all points exactly once such that its total length is minimized</a:t>
            </a:r>
          </a:p>
          <a:p>
            <a:pPr eaLnBrk="1" hangingPunct="1"/>
            <a:r>
              <a:rPr lang="en-US" altLang="zh-TW">
                <a:latin typeface="Times New Roman" charset="0"/>
              </a:rPr>
              <a:t>TSP is NP-hard</a:t>
            </a:r>
          </a:p>
        </p:txBody>
      </p:sp>
      <p:sp>
        <p:nvSpPr>
          <p:cNvPr id="43011" name="Oval 4"/>
          <p:cNvSpPr>
            <a:spLocks noChangeArrowheads="1"/>
          </p:cNvSpPr>
          <p:nvPr/>
        </p:nvSpPr>
        <p:spPr bwMode="auto">
          <a:xfrm>
            <a:off x="6477000" y="4633913"/>
            <a:ext cx="227013" cy="2143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3012" name="Oval 5"/>
          <p:cNvSpPr>
            <a:spLocks noChangeArrowheads="1"/>
          </p:cNvSpPr>
          <p:nvPr/>
        </p:nvSpPr>
        <p:spPr bwMode="auto">
          <a:xfrm>
            <a:off x="7945438" y="4513263"/>
            <a:ext cx="227012" cy="214312"/>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3013" name="Oval 6"/>
          <p:cNvSpPr>
            <a:spLocks noChangeArrowheads="1"/>
          </p:cNvSpPr>
          <p:nvPr/>
        </p:nvSpPr>
        <p:spPr bwMode="auto">
          <a:xfrm>
            <a:off x="7188200" y="6400800"/>
            <a:ext cx="227013" cy="214313"/>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3014" name="Oval 7"/>
          <p:cNvSpPr>
            <a:spLocks noChangeArrowheads="1"/>
          </p:cNvSpPr>
          <p:nvPr/>
        </p:nvSpPr>
        <p:spPr bwMode="auto">
          <a:xfrm>
            <a:off x="8443913" y="5816600"/>
            <a:ext cx="227012" cy="214313"/>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3015" name="Oval 8"/>
          <p:cNvSpPr>
            <a:spLocks noChangeArrowheads="1"/>
          </p:cNvSpPr>
          <p:nvPr/>
        </p:nvSpPr>
        <p:spPr bwMode="auto">
          <a:xfrm>
            <a:off x="5856288" y="5711825"/>
            <a:ext cx="227012" cy="214313"/>
          </a:xfrm>
          <a:prstGeom prst="ellipse">
            <a:avLst/>
          </a:prstGeom>
          <a:solidFill>
            <a:schemeClr val="tx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3016" name="Line 9"/>
          <p:cNvSpPr>
            <a:spLocks noChangeShapeType="1"/>
          </p:cNvSpPr>
          <p:nvPr/>
        </p:nvSpPr>
        <p:spPr bwMode="auto">
          <a:xfrm flipV="1">
            <a:off x="6702425" y="4632325"/>
            <a:ext cx="1247775" cy="1079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17" name="Line 10"/>
          <p:cNvSpPr>
            <a:spLocks noChangeShapeType="1"/>
          </p:cNvSpPr>
          <p:nvPr/>
        </p:nvSpPr>
        <p:spPr bwMode="auto">
          <a:xfrm>
            <a:off x="8104188" y="4727575"/>
            <a:ext cx="427037" cy="10922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18" name="Line 11"/>
          <p:cNvSpPr>
            <a:spLocks noChangeShapeType="1"/>
          </p:cNvSpPr>
          <p:nvPr/>
        </p:nvSpPr>
        <p:spPr bwMode="auto">
          <a:xfrm flipH="1">
            <a:off x="7415213" y="5986463"/>
            <a:ext cx="1033462" cy="48736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19" name="Line 12"/>
          <p:cNvSpPr>
            <a:spLocks noChangeShapeType="1"/>
          </p:cNvSpPr>
          <p:nvPr/>
        </p:nvSpPr>
        <p:spPr bwMode="auto">
          <a:xfrm>
            <a:off x="6630988" y="4846638"/>
            <a:ext cx="606425" cy="160337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20" name="Line 13"/>
          <p:cNvSpPr>
            <a:spLocks noChangeShapeType="1"/>
          </p:cNvSpPr>
          <p:nvPr/>
        </p:nvSpPr>
        <p:spPr bwMode="auto">
          <a:xfrm flipV="1">
            <a:off x="6084888" y="4716463"/>
            <a:ext cx="1911350" cy="106838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21" name="Line 14"/>
          <p:cNvSpPr>
            <a:spLocks noChangeShapeType="1"/>
          </p:cNvSpPr>
          <p:nvPr/>
        </p:nvSpPr>
        <p:spPr bwMode="auto">
          <a:xfrm>
            <a:off x="6073775" y="5903913"/>
            <a:ext cx="1139825" cy="56991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22" name="Line 15"/>
          <p:cNvSpPr>
            <a:spLocks noChangeShapeType="1"/>
          </p:cNvSpPr>
          <p:nvPr/>
        </p:nvSpPr>
        <p:spPr bwMode="auto">
          <a:xfrm>
            <a:off x="6084888" y="5819775"/>
            <a:ext cx="2351087" cy="9525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23" name="Text Box 16"/>
          <p:cNvSpPr txBox="1">
            <a:spLocks noChangeArrowheads="1"/>
          </p:cNvSpPr>
          <p:nvPr/>
        </p:nvSpPr>
        <p:spPr bwMode="auto">
          <a:xfrm>
            <a:off x="6372225" y="6096000"/>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6</a:t>
            </a:r>
          </a:p>
        </p:txBody>
      </p:sp>
      <p:sp>
        <p:nvSpPr>
          <p:cNvPr id="43024" name="Text Box 17"/>
          <p:cNvSpPr txBox="1">
            <a:spLocks noChangeArrowheads="1"/>
          </p:cNvSpPr>
          <p:nvPr/>
        </p:nvSpPr>
        <p:spPr bwMode="auto">
          <a:xfrm>
            <a:off x="7439025" y="554672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2</a:t>
            </a:r>
          </a:p>
        </p:txBody>
      </p:sp>
      <p:sp>
        <p:nvSpPr>
          <p:cNvPr id="43025" name="Text Box 18"/>
          <p:cNvSpPr txBox="1">
            <a:spLocks noChangeArrowheads="1"/>
          </p:cNvSpPr>
          <p:nvPr/>
        </p:nvSpPr>
        <p:spPr bwMode="auto">
          <a:xfrm>
            <a:off x="7759700" y="621347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3</a:t>
            </a:r>
          </a:p>
        </p:txBody>
      </p:sp>
      <p:sp>
        <p:nvSpPr>
          <p:cNvPr id="43026" name="Text Box 19"/>
          <p:cNvSpPr txBox="1">
            <a:spLocks noChangeArrowheads="1"/>
          </p:cNvSpPr>
          <p:nvPr/>
        </p:nvSpPr>
        <p:spPr bwMode="auto">
          <a:xfrm>
            <a:off x="6916738" y="5383213"/>
            <a:ext cx="312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5</a:t>
            </a:r>
          </a:p>
        </p:txBody>
      </p:sp>
      <p:sp>
        <p:nvSpPr>
          <p:cNvPr id="43027" name="Text Box 20"/>
          <p:cNvSpPr txBox="1">
            <a:spLocks noChangeArrowheads="1"/>
          </p:cNvSpPr>
          <p:nvPr/>
        </p:nvSpPr>
        <p:spPr bwMode="auto">
          <a:xfrm>
            <a:off x="7273925" y="437197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4</a:t>
            </a:r>
          </a:p>
        </p:txBody>
      </p:sp>
      <p:sp>
        <p:nvSpPr>
          <p:cNvPr id="43028" name="Text Box 21"/>
          <p:cNvSpPr txBox="1">
            <a:spLocks noChangeArrowheads="1"/>
          </p:cNvSpPr>
          <p:nvPr/>
        </p:nvSpPr>
        <p:spPr bwMode="auto">
          <a:xfrm>
            <a:off x="8316913" y="5013325"/>
            <a:ext cx="312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8</a:t>
            </a:r>
          </a:p>
        </p:txBody>
      </p:sp>
      <p:sp>
        <p:nvSpPr>
          <p:cNvPr id="43029" name="Text Box 22"/>
          <p:cNvSpPr txBox="1">
            <a:spLocks noChangeArrowheads="1"/>
          </p:cNvSpPr>
          <p:nvPr/>
        </p:nvSpPr>
        <p:spPr bwMode="auto">
          <a:xfrm>
            <a:off x="6999288" y="4859338"/>
            <a:ext cx="312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4</a:t>
            </a:r>
          </a:p>
        </p:txBody>
      </p:sp>
      <p:sp>
        <p:nvSpPr>
          <p:cNvPr id="8215" name="Line 23"/>
          <p:cNvSpPr>
            <a:spLocks noChangeShapeType="1"/>
          </p:cNvSpPr>
          <p:nvPr/>
        </p:nvSpPr>
        <p:spPr bwMode="auto">
          <a:xfrm>
            <a:off x="6142038" y="5816600"/>
            <a:ext cx="2351087" cy="9525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
        <p:nvSpPr>
          <p:cNvPr id="8216" name="Line 24"/>
          <p:cNvSpPr>
            <a:spLocks noChangeShapeType="1"/>
          </p:cNvSpPr>
          <p:nvPr/>
        </p:nvSpPr>
        <p:spPr bwMode="auto">
          <a:xfrm flipH="1">
            <a:off x="7389813" y="5995988"/>
            <a:ext cx="1033462" cy="487362"/>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
        <p:nvSpPr>
          <p:cNvPr id="8217" name="Line 25"/>
          <p:cNvSpPr>
            <a:spLocks noChangeShapeType="1"/>
          </p:cNvSpPr>
          <p:nvPr/>
        </p:nvSpPr>
        <p:spPr bwMode="auto">
          <a:xfrm>
            <a:off x="6629400" y="4854575"/>
            <a:ext cx="606425" cy="1603375"/>
          </a:xfrm>
          <a:prstGeom prst="line">
            <a:avLst/>
          </a:prstGeom>
          <a:noFill/>
          <a:ln w="28575">
            <a:solidFill>
              <a:srgbClr val="FF00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TW" altLang="en-US"/>
          </a:p>
        </p:txBody>
      </p:sp>
      <p:sp>
        <p:nvSpPr>
          <p:cNvPr id="8218" name="Line 26"/>
          <p:cNvSpPr>
            <a:spLocks noChangeShapeType="1"/>
          </p:cNvSpPr>
          <p:nvPr/>
        </p:nvSpPr>
        <p:spPr bwMode="auto">
          <a:xfrm flipV="1">
            <a:off x="6688138" y="4630738"/>
            <a:ext cx="1247775" cy="10795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TW" altLang="en-US"/>
          </a:p>
        </p:txBody>
      </p:sp>
      <p:sp>
        <p:nvSpPr>
          <p:cNvPr id="8219" name="Line 27"/>
          <p:cNvSpPr>
            <a:spLocks noChangeShapeType="1"/>
          </p:cNvSpPr>
          <p:nvPr/>
        </p:nvSpPr>
        <p:spPr bwMode="auto">
          <a:xfrm flipV="1">
            <a:off x="6059488" y="4725988"/>
            <a:ext cx="1911350" cy="1068387"/>
          </a:xfrm>
          <a:prstGeom prst="line">
            <a:avLst/>
          </a:prstGeom>
          <a:noFill/>
          <a:ln w="28575">
            <a:solidFill>
              <a:srgbClr val="FF0000"/>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35" name="Text Box 28"/>
          <p:cNvSpPr txBox="1">
            <a:spLocks noChangeArrowheads="1"/>
          </p:cNvSpPr>
          <p:nvPr/>
        </p:nvSpPr>
        <p:spPr bwMode="auto">
          <a:xfrm>
            <a:off x="5114925" y="5399088"/>
            <a:ext cx="8302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Times New Roman" charset="0"/>
              </a:rPr>
              <a:t>Starting</a:t>
            </a:r>
          </a:p>
          <a:p>
            <a:pPr eaLnBrk="1" hangingPunct="1">
              <a:spcBef>
                <a:spcPct val="0"/>
              </a:spcBef>
              <a:buFontTx/>
              <a:buNone/>
            </a:pPr>
            <a:r>
              <a:rPr lang="en-US" altLang="zh-TW" sz="1600">
                <a:latin typeface="Times New Roman" charset="0"/>
              </a:rPr>
              <a:t>node</a:t>
            </a:r>
          </a:p>
        </p:txBody>
      </p:sp>
      <p:sp>
        <p:nvSpPr>
          <p:cNvPr id="43036" name="Line 29"/>
          <p:cNvSpPr>
            <a:spLocks noChangeShapeType="1"/>
          </p:cNvSpPr>
          <p:nvPr/>
        </p:nvSpPr>
        <p:spPr bwMode="auto">
          <a:xfrm flipV="1">
            <a:off x="5938838" y="4805363"/>
            <a:ext cx="630237" cy="9874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TW" altLang="en-US"/>
          </a:p>
        </p:txBody>
      </p:sp>
      <p:sp>
        <p:nvSpPr>
          <p:cNvPr id="43037" name="Text Box 30"/>
          <p:cNvSpPr txBox="1">
            <a:spLocks noChangeArrowheads="1"/>
          </p:cNvSpPr>
          <p:nvPr/>
        </p:nvSpPr>
        <p:spPr bwMode="auto">
          <a:xfrm>
            <a:off x="6042025" y="5026025"/>
            <a:ext cx="312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600">
                <a:latin typeface="Verdana" charset="0"/>
              </a:rPr>
              <a:t>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15"/>
                                        </p:tgtEl>
                                        <p:attrNameLst>
                                          <p:attrName>style.visibility</p:attrName>
                                        </p:attrNameLst>
                                      </p:cBhvr>
                                      <p:to>
                                        <p:strVal val="visible"/>
                                      </p:to>
                                    </p:set>
                                    <p:animEffect transition="in" filter="dissolve">
                                      <p:cBhvr>
                                        <p:cTn id="7" dur="500"/>
                                        <p:tgtEl>
                                          <p:spTgt spid="8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16"/>
                                        </p:tgtEl>
                                        <p:attrNameLst>
                                          <p:attrName>style.visibility</p:attrName>
                                        </p:attrNameLst>
                                      </p:cBhvr>
                                      <p:to>
                                        <p:strVal val="visible"/>
                                      </p:to>
                                    </p:set>
                                    <p:animEffect transition="in" filter="dissolve">
                                      <p:cBhvr>
                                        <p:cTn id="12" dur="500"/>
                                        <p:tgtEl>
                                          <p:spTgt spid="82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17"/>
                                        </p:tgtEl>
                                        <p:attrNameLst>
                                          <p:attrName>style.visibility</p:attrName>
                                        </p:attrNameLst>
                                      </p:cBhvr>
                                      <p:to>
                                        <p:strVal val="visible"/>
                                      </p:to>
                                    </p:set>
                                    <p:animEffect transition="in" filter="dissolve">
                                      <p:cBhvr>
                                        <p:cTn id="17" dur="500"/>
                                        <p:tgtEl>
                                          <p:spTgt spid="82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18"/>
                                        </p:tgtEl>
                                        <p:attrNameLst>
                                          <p:attrName>style.visibility</p:attrName>
                                        </p:attrNameLst>
                                      </p:cBhvr>
                                      <p:to>
                                        <p:strVal val="visible"/>
                                      </p:to>
                                    </p:set>
                                    <p:animEffect transition="in" filter="dissolve">
                                      <p:cBhvr>
                                        <p:cTn id="22" dur="500"/>
                                        <p:tgtEl>
                                          <p:spTgt spid="82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219"/>
                                        </p:tgtEl>
                                        <p:attrNameLst>
                                          <p:attrName>style.visibility</p:attrName>
                                        </p:attrNameLst>
                                      </p:cBhvr>
                                      <p:to>
                                        <p:strVal val="visible"/>
                                      </p:to>
                                    </p:set>
                                    <p:animEffect transition="in" filter="dissolve">
                                      <p:cBhvr>
                                        <p:cTn id="27" dur="500"/>
                                        <p:tgtEl>
                                          <p:spTgt spid="8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5" grpId="0" animBg="1"/>
      <p:bldP spid="8216" grpId="0" animBg="1"/>
      <p:bldP spid="8217" grpId="0" animBg="1"/>
      <p:bldP spid="8218" grpId="0" animBg="1"/>
      <p:bldP spid="82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395288" y="260350"/>
            <a:ext cx="7793037" cy="1143000"/>
          </a:xfrm>
        </p:spPr>
        <p:txBody>
          <a:bodyPr/>
          <a:lstStyle/>
          <a:p>
            <a:pPr eaLnBrk="1" hangingPunct="1"/>
            <a:r>
              <a:rPr lang="en-US" altLang="zh-TW">
                <a:latin typeface="Times New Roman" charset="0"/>
              </a:rPr>
              <a:t>Partition problem</a:t>
            </a:r>
          </a:p>
        </p:txBody>
      </p:sp>
      <p:sp>
        <p:nvSpPr>
          <p:cNvPr id="44034" name="Rectangle 3"/>
          <p:cNvSpPr>
            <a:spLocks noGrp="1" noChangeArrowheads="1"/>
          </p:cNvSpPr>
          <p:nvPr>
            <p:ph type="body" idx="1"/>
          </p:nvPr>
        </p:nvSpPr>
        <p:spPr>
          <a:xfrm>
            <a:off x="755650" y="1844675"/>
            <a:ext cx="7772400" cy="4114800"/>
          </a:xfrm>
        </p:spPr>
        <p:txBody>
          <a:bodyPr/>
          <a:lstStyle/>
          <a:p>
            <a:pPr eaLnBrk="1" hangingPunct="1">
              <a:lnSpc>
                <a:spcPct val="90000"/>
              </a:lnSpc>
            </a:pPr>
            <a:r>
              <a:rPr lang="en-US" altLang="zh-TW" sz="2800">
                <a:latin typeface="Times New Roman" charset="0"/>
              </a:rPr>
              <a:t>Given a set of positive integers </a:t>
            </a:r>
            <a:r>
              <a:rPr lang="en-US" altLang="zh-TW" sz="2800" i="1">
                <a:latin typeface="Times New Roman" charset="0"/>
              </a:rPr>
              <a:t>S</a:t>
            </a:r>
            <a:r>
              <a:rPr lang="en-US" altLang="zh-TW" sz="2800">
                <a:latin typeface="Times New Roman" charset="0"/>
              </a:rPr>
              <a:t>, find a partition </a:t>
            </a:r>
            <a:r>
              <a:rPr lang="en-US" altLang="zh-TW" sz="2800" i="1">
                <a:latin typeface="Times New Roman" charset="0"/>
              </a:rPr>
              <a:t>S</a:t>
            </a:r>
            <a:r>
              <a:rPr lang="en-US" altLang="zh-TW" sz="2800" baseline="-30000">
                <a:latin typeface="Times New Roman" charset="0"/>
              </a:rPr>
              <a:t>1</a:t>
            </a:r>
            <a:r>
              <a:rPr lang="en-US" altLang="zh-TW" sz="2800">
                <a:latin typeface="Times New Roman" charset="0"/>
              </a:rPr>
              <a:t> and </a:t>
            </a:r>
            <a:r>
              <a:rPr lang="en-US" altLang="zh-TW" sz="2800" i="1">
                <a:latin typeface="Times New Roman" charset="0"/>
              </a:rPr>
              <a:t>S</a:t>
            </a:r>
            <a:r>
              <a:rPr lang="en-US" altLang="zh-TW" sz="2800" baseline="-30000">
                <a:latin typeface="Times New Roman" charset="0"/>
              </a:rPr>
              <a:t>2</a:t>
            </a:r>
            <a:r>
              <a:rPr lang="en-US" altLang="zh-TW" sz="2800">
                <a:latin typeface="Times New Roman" charset="0"/>
              </a:rPr>
              <a:t> ( </a:t>
            </a:r>
            <a:r>
              <a:rPr lang="en-US" altLang="zh-TW" sz="2800" i="1">
                <a:latin typeface="Times New Roman" charset="0"/>
              </a:rPr>
              <a:t>S</a:t>
            </a:r>
            <a:r>
              <a:rPr lang="en-US" altLang="zh-TW" sz="2800" baseline="-30000">
                <a:latin typeface="Times New Roman" charset="0"/>
              </a:rPr>
              <a:t>1</a:t>
            </a:r>
            <a:r>
              <a:rPr lang="en-US" altLang="zh-TW" sz="2800">
                <a:latin typeface="Times New Roman" charset="0"/>
                <a:sym typeface="Symbol" charset="2"/>
              </a:rPr>
              <a:t></a:t>
            </a:r>
            <a:r>
              <a:rPr lang="en-US" altLang="zh-TW" sz="2800" i="1">
                <a:latin typeface="Times New Roman" charset="0"/>
              </a:rPr>
              <a:t>S</a:t>
            </a:r>
            <a:r>
              <a:rPr lang="en-US" altLang="zh-TW" sz="2800" baseline="-30000">
                <a:latin typeface="Times New Roman" charset="0"/>
              </a:rPr>
              <a:t>2</a:t>
            </a:r>
            <a:r>
              <a:rPr lang="en-US" altLang="zh-TW" sz="2800">
                <a:latin typeface="Times New Roman" charset="0"/>
              </a:rPr>
              <a:t>=</a:t>
            </a:r>
            <a:r>
              <a:rPr lang="en-US" altLang="zh-TW" sz="2800">
                <a:latin typeface="Times New Roman" charset="0"/>
                <a:sym typeface="Symbol" charset="2"/>
              </a:rPr>
              <a:t></a:t>
            </a:r>
            <a:r>
              <a:rPr lang="en-US" altLang="zh-TW" sz="2800">
                <a:latin typeface="Times New Roman" charset="0"/>
              </a:rPr>
              <a:t>, </a:t>
            </a:r>
            <a:r>
              <a:rPr lang="en-US" altLang="zh-TW" sz="2800" i="1">
                <a:latin typeface="Times New Roman" charset="0"/>
              </a:rPr>
              <a:t>S</a:t>
            </a:r>
            <a:r>
              <a:rPr lang="en-US" altLang="zh-TW" sz="2800" baseline="-30000">
                <a:latin typeface="Times New Roman" charset="0"/>
              </a:rPr>
              <a:t>1</a:t>
            </a:r>
            <a:r>
              <a:rPr lang="en-US" altLang="zh-TW" sz="2800">
                <a:latin typeface="Times New Roman" charset="0"/>
                <a:sym typeface="Symbol" charset="2"/>
              </a:rPr>
              <a:t></a:t>
            </a:r>
            <a:r>
              <a:rPr lang="en-US" altLang="zh-TW" sz="2800" i="1">
                <a:latin typeface="Times New Roman" charset="0"/>
              </a:rPr>
              <a:t>S</a:t>
            </a:r>
            <a:r>
              <a:rPr lang="en-US" altLang="zh-TW" sz="2800" baseline="-30000">
                <a:latin typeface="Times New Roman" charset="0"/>
              </a:rPr>
              <a:t>2</a:t>
            </a:r>
            <a:r>
              <a:rPr lang="en-US" altLang="zh-TW" sz="2800">
                <a:latin typeface="Times New Roman" charset="0"/>
              </a:rPr>
              <a:t>=</a:t>
            </a:r>
            <a:r>
              <a:rPr lang="en-US" altLang="zh-TW" sz="2800" i="1">
                <a:latin typeface="Times New Roman" charset="0"/>
              </a:rPr>
              <a:t>S</a:t>
            </a:r>
            <a:r>
              <a:rPr lang="en-US" altLang="zh-TW" sz="2800">
                <a:latin typeface="Times New Roman" charset="0"/>
              </a:rPr>
              <a:t>) such that </a:t>
            </a:r>
          </a:p>
          <a:p>
            <a:pPr eaLnBrk="1" hangingPunct="1">
              <a:lnSpc>
                <a:spcPct val="90000"/>
              </a:lnSpc>
              <a:buFont typeface="Wingdings" charset="2"/>
              <a:buNone/>
            </a:pPr>
            <a:r>
              <a:rPr lang="en-US" altLang="zh-TW" sz="2800">
                <a:latin typeface="Times New Roman" charset="0"/>
              </a:rPr>
              <a:t>	</a:t>
            </a:r>
          </a:p>
          <a:p>
            <a:pPr eaLnBrk="1" hangingPunct="1">
              <a:lnSpc>
                <a:spcPct val="90000"/>
              </a:lnSpc>
            </a:pPr>
            <a:endParaRPr lang="en-US" altLang="zh-TW" sz="2800">
              <a:latin typeface="Times New Roman" charset="0"/>
            </a:endParaRPr>
          </a:p>
          <a:p>
            <a:pPr eaLnBrk="1" hangingPunct="1">
              <a:lnSpc>
                <a:spcPct val="90000"/>
              </a:lnSpc>
            </a:pPr>
            <a:r>
              <a:rPr lang="en-US" altLang="zh-TW" sz="2800">
                <a:latin typeface="Times New Roman" charset="0"/>
              </a:rPr>
              <a:t>e.g. </a:t>
            </a:r>
            <a:r>
              <a:rPr lang="en-US" altLang="zh-TW" sz="2800" i="1">
                <a:latin typeface="Times New Roman" charset="0"/>
              </a:rPr>
              <a:t>S</a:t>
            </a:r>
            <a:r>
              <a:rPr lang="en-US" altLang="zh-TW" sz="2800">
                <a:latin typeface="Times New Roman" charset="0"/>
              </a:rPr>
              <a:t>={1, 7, 10, 4, 6, 8, 13}</a:t>
            </a:r>
          </a:p>
          <a:p>
            <a:pPr lvl="1" eaLnBrk="1" hangingPunct="1">
              <a:lnSpc>
                <a:spcPct val="90000"/>
              </a:lnSpc>
            </a:pPr>
            <a:r>
              <a:rPr lang="en-US" altLang="zh-TW" i="1">
                <a:latin typeface="Times New Roman" charset="0"/>
              </a:rPr>
              <a:t>S</a:t>
            </a:r>
            <a:r>
              <a:rPr lang="en-US" altLang="zh-TW" baseline="-30000">
                <a:latin typeface="Times New Roman" charset="0"/>
              </a:rPr>
              <a:t>1</a:t>
            </a:r>
            <a:r>
              <a:rPr lang="en-US" altLang="zh-TW" sz="2400">
                <a:latin typeface="Times New Roman" charset="0"/>
              </a:rPr>
              <a:t>={1, 10, 4, 8, 3}</a:t>
            </a:r>
          </a:p>
          <a:p>
            <a:pPr lvl="1" eaLnBrk="1" hangingPunct="1">
              <a:lnSpc>
                <a:spcPct val="110000"/>
              </a:lnSpc>
            </a:pPr>
            <a:r>
              <a:rPr lang="en-US" altLang="zh-TW" i="1">
                <a:latin typeface="Times New Roman" charset="0"/>
              </a:rPr>
              <a:t>S</a:t>
            </a:r>
            <a:r>
              <a:rPr lang="en-US" altLang="zh-TW" baseline="-30000">
                <a:latin typeface="Times New Roman" charset="0"/>
              </a:rPr>
              <a:t>2</a:t>
            </a:r>
            <a:r>
              <a:rPr lang="en-US" altLang="zh-TW" sz="2400">
                <a:latin typeface="Times New Roman" charset="0"/>
              </a:rPr>
              <a:t>={7, 6, 13} </a:t>
            </a:r>
          </a:p>
          <a:p>
            <a:pPr eaLnBrk="1" hangingPunct="1">
              <a:lnSpc>
                <a:spcPct val="110000"/>
              </a:lnSpc>
            </a:pPr>
            <a:r>
              <a:rPr lang="en-US" altLang="zh-TW" sz="2800">
                <a:latin typeface="Times New Roman" charset="0"/>
              </a:rPr>
              <a:t>This problem is NP-complete. </a:t>
            </a:r>
          </a:p>
        </p:txBody>
      </p:sp>
      <p:graphicFrame>
        <p:nvGraphicFramePr>
          <p:cNvPr id="44035" name="Object 4"/>
          <p:cNvGraphicFramePr>
            <a:graphicFrameLocks noChangeAspect="1"/>
          </p:cNvGraphicFramePr>
          <p:nvPr/>
        </p:nvGraphicFramePr>
        <p:xfrm>
          <a:off x="2987675" y="2838450"/>
          <a:ext cx="1244600" cy="735013"/>
        </p:xfrm>
        <a:graphic>
          <a:graphicData uri="http://schemas.openxmlformats.org/presentationml/2006/ole">
            <mc:AlternateContent xmlns:mc="http://schemas.openxmlformats.org/markup-compatibility/2006">
              <mc:Choice xmlns:v="urn:schemas-microsoft-com:vml" Requires="v">
                <p:oleObj spid="_x0000_s44070" name="Equation" r:id="rId3" imgW="622030" imgH="368140" progId="Equation.3">
                  <p:embed/>
                </p:oleObj>
              </mc:Choice>
              <mc:Fallback>
                <p:oleObj name="Equation" r:id="rId3" imgW="622030" imgH="3681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2838450"/>
                        <a:ext cx="1244600"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65150" y="185738"/>
            <a:ext cx="7664450" cy="1054100"/>
          </a:xfrm>
        </p:spPr>
        <p:txBody>
          <a:bodyPr/>
          <a:lstStyle/>
          <a:p>
            <a:pPr eaLnBrk="1" hangingPunct="1"/>
            <a:r>
              <a:rPr lang="en-US" altLang="zh-TW">
                <a:latin typeface="Times New Roman" charset="0"/>
              </a:rPr>
              <a:t>Source of Materials</a:t>
            </a:r>
            <a:endParaRPr lang="en-US" altLang="zh-TW" i="1">
              <a:latin typeface="Times New Roman" charset="0"/>
            </a:endParaRPr>
          </a:p>
        </p:txBody>
      </p:sp>
      <p:sp>
        <p:nvSpPr>
          <p:cNvPr id="21506" name="Rectangle 3"/>
          <p:cNvSpPr>
            <a:spLocks noGrp="1" noChangeArrowheads="1"/>
          </p:cNvSpPr>
          <p:nvPr>
            <p:ph type="body" idx="1"/>
          </p:nvPr>
        </p:nvSpPr>
        <p:spPr>
          <a:xfrm>
            <a:off x="509588" y="1204913"/>
            <a:ext cx="8394700" cy="4716462"/>
          </a:xfrm>
        </p:spPr>
        <p:txBody>
          <a:bodyPr/>
          <a:lstStyle/>
          <a:p>
            <a:pPr eaLnBrk="1" hangingPunct="1">
              <a:lnSpc>
                <a:spcPct val="90000"/>
              </a:lnSpc>
            </a:pPr>
            <a:r>
              <a:rPr lang="en-US" altLang="zh-TW" sz="2200">
                <a:latin typeface="Book Antiqua" charset="0"/>
              </a:rPr>
              <a:t>T.H. Cormen, C.E. Leiserson, R.L. Rivest and C. Stein, </a:t>
            </a:r>
            <a:r>
              <a:rPr lang="en-US" altLang="zh-TW" sz="2200" i="1">
                <a:latin typeface="Book Antiqua" charset="0"/>
              </a:rPr>
              <a:t>Introduction to Algorithms</a:t>
            </a:r>
            <a:r>
              <a:rPr lang="en-US" altLang="zh-TW" sz="2200">
                <a:latin typeface="Book Antiqua" charset="0"/>
              </a:rPr>
              <a:t>, 3</a:t>
            </a:r>
            <a:r>
              <a:rPr lang="en-US" altLang="zh-TW" sz="2200" baseline="30000">
                <a:latin typeface="Book Antiqua" charset="0"/>
              </a:rPr>
              <a:t>rd</a:t>
            </a:r>
            <a:r>
              <a:rPr lang="en-US" altLang="zh-TW" sz="2200">
                <a:latin typeface="Book Antiqua" charset="0"/>
              </a:rPr>
              <a:t> Ed., MIT Press, 2008.</a:t>
            </a:r>
          </a:p>
          <a:p>
            <a:pPr eaLnBrk="1" hangingPunct="1">
              <a:lnSpc>
                <a:spcPct val="90000"/>
              </a:lnSpc>
            </a:pPr>
            <a:r>
              <a:rPr lang="en-US" altLang="zh-TW" sz="2200">
                <a:latin typeface="Book Antiqua" charset="0"/>
              </a:rPr>
              <a:t>Lee, R. C. T. Chang, R. C. Tseng, S. S. and Tsai, Y. T., </a:t>
            </a:r>
            <a:r>
              <a:rPr lang="en-US" altLang="zh-TW" sz="2200" i="1">
                <a:latin typeface="Book Antiqua" charset="0"/>
              </a:rPr>
              <a:t>Introduction to the Design and Analysis of Algorithms: A Strategic Approach</a:t>
            </a:r>
            <a:r>
              <a:rPr lang="en-US" altLang="zh-TW" sz="2200">
                <a:latin typeface="Book Antiqua" charset="0"/>
              </a:rPr>
              <a:t>, McGraw Hill, 2005.</a:t>
            </a:r>
          </a:p>
          <a:p>
            <a:pPr eaLnBrk="1" hangingPunct="1">
              <a:lnSpc>
                <a:spcPct val="90000"/>
              </a:lnSpc>
            </a:pPr>
            <a:r>
              <a:rPr lang="en-US" altLang="zh-TW" sz="2200">
                <a:latin typeface="Book Antiqua" charset="0"/>
              </a:rPr>
              <a:t>M.R. Garey and D.S. Johnson, </a:t>
            </a:r>
            <a:r>
              <a:rPr lang="en-US" altLang="zh-TW" sz="2200" i="1">
                <a:latin typeface="Book Antiqua" charset="0"/>
              </a:rPr>
              <a:t>Computers and Intractability: A Guide to the Theory of NP-Completeness</a:t>
            </a:r>
            <a:r>
              <a:rPr lang="en-US" altLang="zh-TW" sz="2200">
                <a:latin typeface="Book Antiqua" charset="0"/>
              </a:rPr>
              <a:t>, 1979, Freeman W.H. </a:t>
            </a:r>
          </a:p>
          <a:p>
            <a:pPr eaLnBrk="1" hangingPunct="1">
              <a:lnSpc>
                <a:spcPct val="90000"/>
              </a:lnSpc>
            </a:pPr>
            <a:r>
              <a:rPr lang="en-US" altLang="zh-TW" sz="2200">
                <a:latin typeface="Book Antiqua" charset="0"/>
              </a:rPr>
              <a:t>G. Ausiello, P. Cresenzi, G. Gambois, V. Kann, A. Marchetti-Spaccamela, and M. Protasi, </a:t>
            </a:r>
            <a:r>
              <a:rPr lang="en-US" altLang="zh-TW" sz="2200" i="1">
                <a:latin typeface="Book Antiqua" charset="0"/>
              </a:rPr>
              <a:t>Complexity and Approximation: Combinatorial Optimization Problems and Their Approximability Properties</a:t>
            </a:r>
            <a:r>
              <a:rPr lang="en-US" altLang="zh-TW" sz="2200">
                <a:latin typeface="Book Antiqua" charset="0"/>
              </a:rPr>
              <a:t>, Springer-Verlag, 2003, Germany.</a:t>
            </a:r>
          </a:p>
          <a:p>
            <a:pPr eaLnBrk="1" hangingPunct="1">
              <a:lnSpc>
                <a:spcPct val="90000"/>
              </a:lnSpc>
            </a:pPr>
            <a:r>
              <a:rPr lang="nl-NL" altLang="zh-TW" sz="2200">
                <a:latin typeface="Book Antiqua" charset="0"/>
              </a:rPr>
              <a:t>P. Schuurman and G.J. Woeginger, </a:t>
            </a:r>
            <a:r>
              <a:rPr lang="en-US" altLang="zh-TW" sz="2200">
                <a:latin typeface="Book Antiqua" charset="0"/>
              </a:rPr>
              <a:t>Approximation schemes,: A tutorial, included in </a:t>
            </a:r>
            <a:r>
              <a:rPr lang="en-US" altLang="zh-TW" sz="2200" i="1">
                <a:latin typeface="Book Antiqua" charset="0"/>
              </a:rPr>
              <a:t>Lectures on Scheduling</a:t>
            </a:r>
            <a:r>
              <a:rPr lang="en-US" altLang="zh-TW" sz="2200">
                <a:latin typeface="Book Antiqua" charset="0"/>
              </a:rPr>
              <a:t> by R.H. M¨ohring, C.N. Potts, A.S. Schulz, G.J. Woeginger, L.A. Wolsey.</a:t>
            </a:r>
          </a:p>
          <a:p>
            <a:pPr eaLnBrk="1" hangingPunct="1">
              <a:lnSpc>
                <a:spcPct val="90000"/>
              </a:lnSpc>
            </a:pPr>
            <a:r>
              <a:rPr lang="en-US" altLang="zh-TW" sz="2200" i="1">
                <a:latin typeface="Book Antiqua" charset="0"/>
              </a:rPr>
              <a:t>Selected Articles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685800" y="304800"/>
            <a:ext cx="7793038" cy="762000"/>
          </a:xfrm>
        </p:spPr>
        <p:txBody>
          <a:bodyPr/>
          <a:lstStyle/>
          <a:p>
            <a:pPr eaLnBrk="1" hangingPunct="1"/>
            <a:r>
              <a:rPr lang="en-US" altLang="zh-TW">
                <a:latin typeface="Times New Roman" charset="0"/>
              </a:rPr>
              <a:t>Art Gallery Problem </a:t>
            </a:r>
          </a:p>
        </p:txBody>
      </p:sp>
      <p:sp>
        <p:nvSpPr>
          <p:cNvPr id="45058" name="Rectangle 3"/>
          <p:cNvSpPr>
            <a:spLocks noGrp="1" noChangeArrowheads="1"/>
          </p:cNvSpPr>
          <p:nvPr>
            <p:ph type="body" idx="1"/>
          </p:nvPr>
        </p:nvSpPr>
        <p:spPr>
          <a:xfrm>
            <a:off x="457200" y="1524000"/>
            <a:ext cx="7772400" cy="5105400"/>
          </a:xfrm>
        </p:spPr>
        <p:txBody>
          <a:bodyPr/>
          <a:lstStyle/>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endParaRPr lang="en-US" altLang="zh-TW" sz="2800">
              <a:latin typeface="Times New Roman" charset="0"/>
            </a:endParaRPr>
          </a:p>
          <a:p>
            <a:pPr eaLnBrk="1" hangingPunct="1">
              <a:lnSpc>
                <a:spcPct val="90000"/>
              </a:lnSpc>
            </a:pPr>
            <a:r>
              <a:rPr lang="en-US" altLang="zh-TW" sz="2800">
                <a:solidFill>
                  <a:srgbClr val="0000CC"/>
                </a:solidFill>
                <a:latin typeface="Times New Roman" charset="0"/>
              </a:rPr>
              <a:t>Given an art gallery, determine min # of guards and their placements such that the entire art gallery can be monitored.</a:t>
            </a:r>
          </a:p>
          <a:p>
            <a:pPr eaLnBrk="1" hangingPunct="1">
              <a:lnSpc>
                <a:spcPct val="90000"/>
              </a:lnSpc>
            </a:pPr>
            <a:r>
              <a:rPr lang="en-US" altLang="zh-TW" sz="2800">
                <a:solidFill>
                  <a:srgbClr val="0000CC"/>
                </a:solidFill>
                <a:latin typeface="Times New Roman" charset="0"/>
              </a:rPr>
              <a:t>NP-hard </a:t>
            </a:r>
          </a:p>
        </p:txBody>
      </p:sp>
      <p:grpSp>
        <p:nvGrpSpPr>
          <p:cNvPr id="45059" name="Group 4"/>
          <p:cNvGrpSpPr>
            <a:grpSpLocks/>
          </p:cNvGrpSpPr>
          <p:nvPr/>
        </p:nvGrpSpPr>
        <p:grpSpPr bwMode="auto">
          <a:xfrm>
            <a:off x="2209800" y="1524000"/>
            <a:ext cx="3962400" cy="2590800"/>
            <a:chOff x="0" y="0"/>
            <a:chExt cx="20000" cy="20000"/>
          </a:xfrm>
        </p:grpSpPr>
        <p:sp>
          <p:nvSpPr>
            <p:cNvPr id="45060" name="Freeform 5"/>
            <p:cNvSpPr>
              <a:spLocks/>
            </p:cNvSpPr>
            <p:nvPr/>
          </p:nvSpPr>
          <p:spPr bwMode="auto">
            <a:xfrm>
              <a:off x="0" y="0"/>
              <a:ext cx="20000" cy="20000"/>
            </a:xfrm>
            <a:custGeom>
              <a:avLst/>
              <a:gdLst>
                <a:gd name="T0" fmla="*/ 0 w 20000"/>
                <a:gd name="T1" fmla="*/ 0 h 20000"/>
                <a:gd name="T2" fmla="*/ 0 w 20000"/>
                <a:gd name="T3" fmla="*/ 13329 h 20000"/>
                <a:gd name="T4" fmla="*/ 2998 w 20000"/>
                <a:gd name="T5" fmla="*/ 13329 h 20000"/>
                <a:gd name="T6" fmla="*/ 2998 w 20000"/>
                <a:gd name="T7" fmla="*/ 8329 h 20000"/>
                <a:gd name="T8" fmla="*/ 6000 w 20000"/>
                <a:gd name="T9" fmla="*/ 8329 h 20000"/>
                <a:gd name="T10" fmla="*/ 6000 w 20000"/>
                <a:gd name="T11" fmla="*/ 13329 h 20000"/>
                <a:gd name="T12" fmla="*/ 7998 w 20000"/>
                <a:gd name="T13" fmla="*/ 13329 h 20000"/>
                <a:gd name="T14" fmla="*/ 7998 w 20000"/>
                <a:gd name="T15" fmla="*/ 16663 h 20000"/>
                <a:gd name="T16" fmla="*/ 3999 w 20000"/>
                <a:gd name="T17" fmla="*/ 16663 h 20000"/>
                <a:gd name="T18" fmla="*/ 3999 w 20000"/>
                <a:gd name="T19" fmla="*/ 19996 h 20000"/>
                <a:gd name="T20" fmla="*/ 15998 w 20000"/>
                <a:gd name="T21" fmla="*/ 19996 h 20000"/>
                <a:gd name="T22" fmla="*/ 15998 w 20000"/>
                <a:gd name="T23" fmla="*/ 16663 h 20000"/>
                <a:gd name="T24" fmla="*/ 11999 w 20000"/>
                <a:gd name="T25" fmla="*/ 16663 h 20000"/>
                <a:gd name="T26" fmla="*/ 11999 w 20000"/>
                <a:gd name="T27" fmla="*/ 13329 h 20000"/>
                <a:gd name="T28" fmla="*/ 13997 w 20000"/>
                <a:gd name="T29" fmla="*/ 13329 h 20000"/>
                <a:gd name="T30" fmla="*/ 13997 w 20000"/>
                <a:gd name="T31" fmla="*/ 8329 h 20000"/>
                <a:gd name="T32" fmla="*/ 16999 w 20000"/>
                <a:gd name="T33" fmla="*/ 8329 h 20000"/>
                <a:gd name="T34" fmla="*/ 16999 w 20000"/>
                <a:gd name="T35" fmla="*/ 13329 h 20000"/>
                <a:gd name="T36" fmla="*/ 19997 w 20000"/>
                <a:gd name="T37" fmla="*/ 13329 h 20000"/>
                <a:gd name="T38" fmla="*/ 19997 w 20000"/>
                <a:gd name="T39" fmla="*/ 0 h 20000"/>
                <a:gd name="T40" fmla="*/ 16999 w 20000"/>
                <a:gd name="T41" fmla="*/ 0 h 20000"/>
                <a:gd name="T42" fmla="*/ 16999 w 20000"/>
                <a:gd name="T43" fmla="*/ 5000 h 20000"/>
                <a:gd name="T44" fmla="*/ 10999 w 20000"/>
                <a:gd name="T45" fmla="*/ 5000 h 20000"/>
                <a:gd name="T46" fmla="*/ 10999 w 20000"/>
                <a:gd name="T47" fmla="*/ 0 h 20000"/>
                <a:gd name="T48" fmla="*/ 8998 w 20000"/>
                <a:gd name="T49" fmla="*/ 0 h 20000"/>
                <a:gd name="T50" fmla="*/ 8998 w 20000"/>
                <a:gd name="T51" fmla="*/ 5000 h 20000"/>
                <a:gd name="T52" fmla="*/ 2998 w 20000"/>
                <a:gd name="T53" fmla="*/ 5000 h 20000"/>
                <a:gd name="T54" fmla="*/ 2998 w 20000"/>
                <a:gd name="T55" fmla="*/ 0 h 20000"/>
                <a:gd name="T56" fmla="*/ 0 w 20000"/>
                <a:gd name="T57" fmla="*/ 0 h 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000"/>
                <a:gd name="T88" fmla="*/ 0 h 20000"/>
                <a:gd name="T89" fmla="*/ 20000 w 20000"/>
                <a:gd name="T90" fmla="*/ 20000 h 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000" h="20000">
                  <a:moveTo>
                    <a:pt x="0" y="0"/>
                  </a:moveTo>
                  <a:lnTo>
                    <a:pt x="0" y="13329"/>
                  </a:lnTo>
                  <a:lnTo>
                    <a:pt x="2998" y="13329"/>
                  </a:lnTo>
                  <a:lnTo>
                    <a:pt x="2998" y="8329"/>
                  </a:lnTo>
                  <a:lnTo>
                    <a:pt x="6000" y="8329"/>
                  </a:lnTo>
                  <a:lnTo>
                    <a:pt x="6000" y="13329"/>
                  </a:lnTo>
                  <a:lnTo>
                    <a:pt x="7998" y="13329"/>
                  </a:lnTo>
                  <a:lnTo>
                    <a:pt x="7998" y="16663"/>
                  </a:lnTo>
                  <a:lnTo>
                    <a:pt x="3999" y="16663"/>
                  </a:lnTo>
                  <a:lnTo>
                    <a:pt x="3999" y="19996"/>
                  </a:lnTo>
                  <a:lnTo>
                    <a:pt x="15998" y="19996"/>
                  </a:lnTo>
                  <a:lnTo>
                    <a:pt x="15998" y="16663"/>
                  </a:lnTo>
                  <a:lnTo>
                    <a:pt x="11999" y="16663"/>
                  </a:lnTo>
                  <a:lnTo>
                    <a:pt x="11999" y="13329"/>
                  </a:lnTo>
                  <a:lnTo>
                    <a:pt x="13997" y="13329"/>
                  </a:lnTo>
                  <a:lnTo>
                    <a:pt x="13997" y="8329"/>
                  </a:lnTo>
                  <a:lnTo>
                    <a:pt x="16999" y="8329"/>
                  </a:lnTo>
                  <a:lnTo>
                    <a:pt x="16999" y="13329"/>
                  </a:lnTo>
                  <a:lnTo>
                    <a:pt x="19997" y="13329"/>
                  </a:lnTo>
                  <a:lnTo>
                    <a:pt x="19997" y="0"/>
                  </a:lnTo>
                  <a:lnTo>
                    <a:pt x="16999" y="0"/>
                  </a:lnTo>
                  <a:lnTo>
                    <a:pt x="16999" y="5000"/>
                  </a:lnTo>
                  <a:lnTo>
                    <a:pt x="10999" y="5000"/>
                  </a:lnTo>
                  <a:lnTo>
                    <a:pt x="10999" y="0"/>
                  </a:lnTo>
                  <a:lnTo>
                    <a:pt x="8998" y="0"/>
                  </a:lnTo>
                  <a:lnTo>
                    <a:pt x="8998" y="5000"/>
                  </a:lnTo>
                  <a:lnTo>
                    <a:pt x="2998" y="5000"/>
                  </a:lnTo>
                  <a:lnTo>
                    <a:pt x="2998" y="0"/>
                  </a:lnTo>
                  <a:lnTo>
                    <a:pt x="0" y="0"/>
                  </a:lnTo>
                  <a:close/>
                </a:path>
              </a:pathLst>
            </a:custGeom>
            <a:noFill/>
            <a:ln w="508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5061" name="Oval 6"/>
            <p:cNvSpPr>
              <a:spLocks noChangeArrowheads="1"/>
            </p:cNvSpPr>
            <p:nvPr/>
          </p:nvSpPr>
          <p:spPr bwMode="auto">
            <a:xfrm>
              <a:off x="9626" y="17494"/>
              <a:ext cx="1006" cy="1675"/>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5062" name="Oval 7"/>
            <p:cNvSpPr>
              <a:spLocks noChangeArrowheads="1"/>
            </p:cNvSpPr>
            <p:nvPr/>
          </p:nvSpPr>
          <p:spPr bwMode="auto">
            <a:xfrm>
              <a:off x="9498" y="5831"/>
              <a:ext cx="1007" cy="1675"/>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5063" name="Oval 8"/>
            <p:cNvSpPr>
              <a:spLocks noChangeArrowheads="1"/>
            </p:cNvSpPr>
            <p:nvPr/>
          </p:nvSpPr>
          <p:spPr bwMode="auto">
            <a:xfrm>
              <a:off x="876" y="5626"/>
              <a:ext cx="1007" cy="1675"/>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5064" name="Oval 9"/>
            <p:cNvSpPr>
              <a:spLocks noChangeArrowheads="1"/>
            </p:cNvSpPr>
            <p:nvPr/>
          </p:nvSpPr>
          <p:spPr bwMode="auto">
            <a:xfrm>
              <a:off x="18002" y="5831"/>
              <a:ext cx="1007" cy="1675"/>
            </a:xfrm>
            <a:prstGeom prst="ellipse">
              <a:avLst/>
            </a:prstGeom>
            <a:noFill/>
            <a:ln w="508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1066800" y="457200"/>
            <a:ext cx="7793038" cy="769938"/>
          </a:xfrm>
        </p:spPr>
        <p:txBody>
          <a:bodyPr/>
          <a:lstStyle/>
          <a:p>
            <a:pPr eaLnBrk="1" hangingPunct="1"/>
            <a:r>
              <a:rPr lang="en-US" altLang="zh-TW">
                <a:latin typeface="Times New Roman" charset="0"/>
              </a:rPr>
              <a:t>Minimum spanning tree </a:t>
            </a:r>
          </a:p>
        </p:txBody>
      </p:sp>
      <p:sp>
        <p:nvSpPr>
          <p:cNvPr id="46082" name="Rectangle 3"/>
          <p:cNvSpPr>
            <a:spLocks noGrp="1" noChangeArrowheads="1"/>
          </p:cNvSpPr>
          <p:nvPr>
            <p:ph type="body" idx="1"/>
          </p:nvPr>
        </p:nvSpPr>
        <p:spPr>
          <a:xfrm>
            <a:off x="990600" y="1219200"/>
            <a:ext cx="7772400" cy="2065338"/>
          </a:xfrm>
        </p:spPr>
        <p:txBody>
          <a:bodyPr/>
          <a:lstStyle/>
          <a:p>
            <a:pPr eaLnBrk="1" hangingPunct="1"/>
            <a:r>
              <a:rPr lang="en-US" altLang="zh-TW">
                <a:latin typeface="Times New Roman" charset="0"/>
              </a:rPr>
              <a:t>Graph: greedy method</a:t>
            </a:r>
          </a:p>
          <a:p>
            <a:pPr eaLnBrk="1" hangingPunct="1"/>
            <a:r>
              <a:rPr lang="en-US" altLang="zh-TW">
                <a:latin typeface="Times New Roman" charset="0"/>
              </a:rPr>
              <a:t>Geometry (on a plane): divide-and-conquer</a:t>
            </a:r>
          </a:p>
          <a:p>
            <a:pPr eaLnBrk="1" hangingPunct="1"/>
            <a:r>
              <a:rPr lang="en-US" altLang="zh-TW">
                <a:latin typeface="Times New Roman" charset="0"/>
              </a:rPr>
              <a:t># of spanning trees for </a:t>
            </a:r>
            <a:r>
              <a:rPr lang="en-US" altLang="zh-TW" i="1">
                <a:latin typeface="Times New Roman" charset="0"/>
              </a:rPr>
              <a:t>n</a:t>
            </a:r>
            <a:r>
              <a:rPr lang="en-US" altLang="zh-TW">
                <a:latin typeface="Times New Roman" charset="0"/>
              </a:rPr>
              <a:t> points is </a:t>
            </a:r>
            <a:r>
              <a:rPr lang="en-US" altLang="zh-TW" i="1">
                <a:latin typeface="Times New Roman" charset="0"/>
              </a:rPr>
              <a:t>n</a:t>
            </a:r>
            <a:r>
              <a:rPr lang="en-US" altLang="zh-TW" i="1" baseline="30000">
                <a:latin typeface="Times New Roman" charset="0"/>
              </a:rPr>
              <a:t>n</a:t>
            </a:r>
            <a:r>
              <a:rPr lang="en-US" altLang="zh-TW" baseline="30000">
                <a:latin typeface="Times New Roman" charset="0"/>
              </a:rPr>
              <a:t>-2</a:t>
            </a:r>
            <a:endParaRPr lang="en-US" altLang="zh-TW">
              <a:latin typeface="Times New Roman" charset="0"/>
            </a:endParaRPr>
          </a:p>
        </p:txBody>
      </p:sp>
      <p:grpSp>
        <p:nvGrpSpPr>
          <p:cNvPr id="46083" name="Group 84"/>
          <p:cNvGrpSpPr>
            <a:grpSpLocks/>
          </p:cNvGrpSpPr>
          <p:nvPr/>
        </p:nvGrpSpPr>
        <p:grpSpPr bwMode="auto">
          <a:xfrm>
            <a:off x="323850" y="3573463"/>
            <a:ext cx="3276600" cy="1828800"/>
            <a:chOff x="272" y="2142"/>
            <a:chExt cx="2064" cy="1152"/>
          </a:xfrm>
        </p:grpSpPr>
        <p:sp>
          <p:nvSpPr>
            <p:cNvPr id="46117" name="Oval 44"/>
            <p:cNvSpPr>
              <a:spLocks noChangeArrowheads="1"/>
            </p:cNvSpPr>
            <p:nvPr/>
          </p:nvSpPr>
          <p:spPr bwMode="auto">
            <a:xfrm>
              <a:off x="2266" y="2475"/>
              <a:ext cx="70" cy="65"/>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8" name="Freeform 45"/>
            <p:cNvSpPr>
              <a:spLocks/>
            </p:cNvSpPr>
            <p:nvPr/>
          </p:nvSpPr>
          <p:spPr bwMode="auto">
            <a:xfrm>
              <a:off x="305" y="2172"/>
              <a:ext cx="2004" cy="67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119" name="Line 46"/>
            <p:cNvSpPr>
              <a:spLocks noChangeShapeType="1"/>
            </p:cNvSpPr>
            <p:nvPr/>
          </p:nvSpPr>
          <p:spPr bwMode="auto">
            <a:xfrm flipH="1">
              <a:off x="635" y="2804"/>
              <a:ext cx="102" cy="392"/>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20" name="Line 47"/>
            <p:cNvSpPr>
              <a:spLocks noChangeShapeType="1"/>
            </p:cNvSpPr>
            <p:nvPr/>
          </p:nvSpPr>
          <p:spPr bwMode="auto">
            <a:xfrm>
              <a:off x="1149" y="2640"/>
              <a:ext cx="149" cy="421"/>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21" name="Line 48"/>
            <p:cNvSpPr>
              <a:spLocks noChangeShapeType="1"/>
            </p:cNvSpPr>
            <p:nvPr/>
          </p:nvSpPr>
          <p:spPr bwMode="auto">
            <a:xfrm>
              <a:off x="2016" y="2862"/>
              <a:ext cx="103" cy="42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22" name="Oval 49"/>
            <p:cNvSpPr>
              <a:spLocks noChangeArrowheads="1"/>
            </p:cNvSpPr>
            <p:nvPr/>
          </p:nvSpPr>
          <p:spPr bwMode="auto">
            <a:xfrm>
              <a:off x="583" y="2142"/>
              <a:ext cx="70"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3" name="Oval 50"/>
            <p:cNvSpPr>
              <a:spLocks noChangeArrowheads="1"/>
            </p:cNvSpPr>
            <p:nvPr/>
          </p:nvSpPr>
          <p:spPr bwMode="auto">
            <a:xfrm>
              <a:off x="272" y="2524"/>
              <a:ext cx="70"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4" name="Oval 51"/>
            <p:cNvSpPr>
              <a:spLocks noChangeArrowheads="1"/>
            </p:cNvSpPr>
            <p:nvPr/>
          </p:nvSpPr>
          <p:spPr bwMode="auto">
            <a:xfrm>
              <a:off x="604" y="3178"/>
              <a:ext cx="56" cy="4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5" name="Oval 52"/>
            <p:cNvSpPr>
              <a:spLocks noChangeArrowheads="1"/>
            </p:cNvSpPr>
            <p:nvPr/>
          </p:nvSpPr>
          <p:spPr bwMode="auto">
            <a:xfrm>
              <a:off x="1976" y="2808"/>
              <a:ext cx="69"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6" name="Oval 53"/>
            <p:cNvSpPr>
              <a:spLocks noChangeArrowheads="1"/>
            </p:cNvSpPr>
            <p:nvPr/>
          </p:nvSpPr>
          <p:spPr bwMode="auto">
            <a:xfrm>
              <a:off x="2080" y="3242"/>
              <a:ext cx="69"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7" name="Oval 54"/>
            <p:cNvSpPr>
              <a:spLocks noChangeArrowheads="1"/>
            </p:cNvSpPr>
            <p:nvPr/>
          </p:nvSpPr>
          <p:spPr bwMode="auto">
            <a:xfrm>
              <a:off x="1761" y="2460"/>
              <a:ext cx="69" cy="53"/>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8" name="Oval 55"/>
            <p:cNvSpPr>
              <a:spLocks noChangeArrowheads="1"/>
            </p:cNvSpPr>
            <p:nvPr/>
          </p:nvSpPr>
          <p:spPr bwMode="auto">
            <a:xfrm>
              <a:off x="1429" y="2217"/>
              <a:ext cx="69"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29" name="Oval 56"/>
            <p:cNvSpPr>
              <a:spLocks noChangeArrowheads="1"/>
            </p:cNvSpPr>
            <p:nvPr/>
          </p:nvSpPr>
          <p:spPr bwMode="auto">
            <a:xfrm>
              <a:off x="1255" y="3028"/>
              <a:ext cx="70"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30" name="Oval 57"/>
            <p:cNvSpPr>
              <a:spLocks noChangeArrowheads="1"/>
            </p:cNvSpPr>
            <p:nvPr/>
          </p:nvSpPr>
          <p:spPr bwMode="auto">
            <a:xfrm>
              <a:off x="1110" y="2605"/>
              <a:ext cx="70"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31" name="Oval 58"/>
            <p:cNvSpPr>
              <a:spLocks noChangeArrowheads="1"/>
            </p:cNvSpPr>
            <p:nvPr/>
          </p:nvSpPr>
          <p:spPr bwMode="auto">
            <a:xfrm>
              <a:off x="694" y="2762"/>
              <a:ext cx="70" cy="52"/>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32" name="Line 59"/>
            <p:cNvSpPr>
              <a:spLocks noChangeShapeType="1"/>
            </p:cNvSpPr>
            <p:nvPr/>
          </p:nvSpPr>
          <p:spPr bwMode="auto">
            <a:xfrm>
              <a:off x="283" y="2595"/>
              <a:ext cx="306" cy="590"/>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33" name="Line 60"/>
            <p:cNvSpPr>
              <a:spLocks noChangeShapeType="1"/>
            </p:cNvSpPr>
            <p:nvPr/>
          </p:nvSpPr>
          <p:spPr bwMode="auto">
            <a:xfrm>
              <a:off x="634" y="2187"/>
              <a:ext cx="454" cy="408"/>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34" name="Line 61"/>
            <p:cNvSpPr>
              <a:spLocks noChangeShapeType="1"/>
            </p:cNvSpPr>
            <p:nvPr/>
          </p:nvSpPr>
          <p:spPr bwMode="auto">
            <a:xfrm>
              <a:off x="1315" y="3049"/>
              <a:ext cx="771" cy="227"/>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35" name="Line 62"/>
            <p:cNvSpPr>
              <a:spLocks noChangeShapeType="1"/>
            </p:cNvSpPr>
            <p:nvPr/>
          </p:nvSpPr>
          <p:spPr bwMode="auto">
            <a:xfrm flipV="1">
              <a:off x="1315" y="2505"/>
              <a:ext cx="453" cy="544"/>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36" name="Line 63"/>
            <p:cNvSpPr>
              <a:spLocks noChangeShapeType="1"/>
            </p:cNvSpPr>
            <p:nvPr/>
          </p:nvSpPr>
          <p:spPr bwMode="auto">
            <a:xfrm flipV="1">
              <a:off x="680" y="3094"/>
              <a:ext cx="589" cy="91"/>
            </a:xfrm>
            <a:prstGeom prst="line">
              <a:avLst/>
            </a:prstGeom>
            <a:noFill/>
            <a:ln w="508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grpSp>
        <p:nvGrpSpPr>
          <p:cNvPr id="3" name="Group 88"/>
          <p:cNvGrpSpPr>
            <a:grpSpLocks/>
          </p:cNvGrpSpPr>
          <p:nvPr/>
        </p:nvGrpSpPr>
        <p:grpSpPr bwMode="auto">
          <a:xfrm>
            <a:off x="5651500" y="3068638"/>
            <a:ext cx="3313113" cy="1828800"/>
            <a:chOff x="3560" y="1933"/>
            <a:chExt cx="2087" cy="1152"/>
          </a:xfrm>
        </p:grpSpPr>
        <p:sp>
          <p:nvSpPr>
            <p:cNvPr id="46101" name="Oval 22"/>
            <p:cNvSpPr>
              <a:spLocks noChangeArrowheads="1"/>
            </p:cNvSpPr>
            <p:nvPr/>
          </p:nvSpPr>
          <p:spPr bwMode="auto">
            <a:xfrm>
              <a:off x="5577" y="2266"/>
              <a:ext cx="70" cy="65"/>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02" name="Freeform 24"/>
            <p:cNvSpPr>
              <a:spLocks/>
            </p:cNvSpPr>
            <p:nvPr/>
          </p:nvSpPr>
          <p:spPr bwMode="auto">
            <a:xfrm>
              <a:off x="3616" y="1963"/>
              <a:ext cx="2004" cy="67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chemeClr va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grpSp>
          <p:nvGrpSpPr>
            <p:cNvPr id="46103" name="Group 86"/>
            <p:cNvGrpSpPr>
              <a:grpSpLocks/>
            </p:cNvGrpSpPr>
            <p:nvPr/>
          </p:nvGrpSpPr>
          <p:grpSpPr bwMode="auto">
            <a:xfrm>
              <a:off x="3560" y="1933"/>
              <a:ext cx="1877" cy="1152"/>
              <a:chOff x="3583" y="1933"/>
              <a:chExt cx="1877" cy="1152"/>
            </a:xfrm>
          </p:grpSpPr>
          <p:sp>
            <p:nvSpPr>
              <p:cNvPr id="46104" name="Line 25"/>
              <p:cNvSpPr>
                <a:spLocks noChangeShapeType="1"/>
              </p:cNvSpPr>
              <p:nvPr/>
            </p:nvSpPr>
            <p:spPr bwMode="auto">
              <a:xfrm flipH="1">
                <a:off x="3946" y="2595"/>
                <a:ext cx="102" cy="392"/>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05" name="Line 26"/>
              <p:cNvSpPr>
                <a:spLocks noChangeShapeType="1"/>
              </p:cNvSpPr>
              <p:nvPr/>
            </p:nvSpPr>
            <p:spPr bwMode="auto">
              <a:xfrm>
                <a:off x="4460" y="2431"/>
                <a:ext cx="149" cy="421"/>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06" name="Line 27"/>
              <p:cNvSpPr>
                <a:spLocks noChangeShapeType="1"/>
              </p:cNvSpPr>
              <p:nvPr/>
            </p:nvSpPr>
            <p:spPr bwMode="auto">
              <a:xfrm>
                <a:off x="5327" y="2653"/>
                <a:ext cx="103" cy="420"/>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07" name="Oval 28"/>
              <p:cNvSpPr>
                <a:spLocks noChangeArrowheads="1"/>
              </p:cNvSpPr>
              <p:nvPr/>
            </p:nvSpPr>
            <p:spPr bwMode="auto">
              <a:xfrm>
                <a:off x="3894" y="1933"/>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08" name="Oval 29"/>
              <p:cNvSpPr>
                <a:spLocks noChangeArrowheads="1"/>
              </p:cNvSpPr>
              <p:nvPr/>
            </p:nvSpPr>
            <p:spPr bwMode="auto">
              <a:xfrm>
                <a:off x="3583" y="2315"/>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09" name="Oval 30"/>
              <p:cNvSpPr>
                <a:spLocks noChangeArrowheads="1"/>
              </p:cNvSpPr>
              <p:nvPr/>
            </p:nvSpPr>
            <p:spPr bwMode="auto">
              <a:xfrm>
                <a:off x="3915" y="2969"/>
                <a:ext cx="56" cy="40"/>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0" name="Oval 31"/>
              <p:cNvSpPr>
                <a:spLocks noChangeArrowheads="1"/>
              </p:cNvSpPr>
              <p:nvPr/>
            </p:nvSpPr>
            <p:spPr bwMode="auto">
              <a:xfrm>
                <a:off x="5287" y="2599"/>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1" name="Oval 32"/>
              <p:cNvSpPr>
                <a:spLocks noChangeArrowheads="1"/>
              </p:cNvSpPr>
              <p:nvPr/>
            </p:nvSpPr>
            <p:spPr bwMode="auto">
              <a:xfrm>
                <a:off x="5391" y="3033"/>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2" name="Oval 33"/>
              <p:cNvSpPr>
                <a:spLocks noChangeArrowheads="1"/>
              </p:cNvSpPr>
              <p:nvPr/>
            </p:nvSpPr>
            <p:spPr bwMode="auto">
              <a:xfrm>
                <a:off x="5072" y="2251"/>
                <a:ext cx="69" cy="53"/>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3" name="Oval 34"/>
              <p:cNvSpPr>
                <a:spLocks noChangeArrowheads="1"/>
              </p:cNvSpPr>
              <p:nvPr/>
            </p:nvSpPr>
            <p:spPr bwMode="auto">
              <a:xfrm>
                <a:off x="4740" y="2008"/>
                <a:ext cx="69"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4" name="Oval 35"/>
              <p:cNvSpPr>
                <a:spLocks noChangeArrowheads="1"/>
              </p:cNvSpPr>
              <p:nvPr/>
            </p:nvSpPr>
            <p:spPr bwMode="auto">
              <a:xfrm>
                <a:off x="4566" y="2819"/>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5" name="Oval 36"/>
              <p:cNvSpPr>
                <a:spLocks noChangeArrowheads="1"/>
              </p:cNvSpPr>
              <p:nvPr/>
            </p:nvSpPr>
            <p:spPr bwMode="auto">
              <a:xfrm>
                <a:off x="4421" y="2396"/>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116" name="Oval 37"/>
              <p:cNvSpPr>
                <a:spLocks noChangeArrowheads="1"/>
              </p:cNvSpPr>
              <p:nvPr/>
            </p:nvSpPr>
            <p:spPr bwMode="auto">
              <a:xfrm>
                <a:off x="4005" y="2553"/>
                <a:ext cx="70" cy="52"/>
              </a:xfrm>
              <a:prstGeom prst="ellipse">
                <a:avLst/>
              </a:prstGeom>
              <a:noFill/>
              <a:ln w="762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grpSp>
      </p:grpSp>
      <p:grpSp>
        <p:nvGrpSpPr>
          <p:cNvPr id="5" name="Group 87"/>
          <p:cNvGrpSpPr>
            <a:grpSpLocks/>
          </p:cNvGrpSpPr>
          <p:nvPr/>
        </p:nvGrpSpPr>
        <p:grpSpPr bwMode="auto">
          <a:xfrm>
            <a:off x="3924300" y="5029200"/>
            <a:ext cx="3316288" cy="1828800"/>
            <a:chOff x="2222" y="3049"/>
            <a:chExt cx="2089" cy="1152"/>
          </a:xfrm>
        </p:grpSpPr>
        <p:sp>
          <p:nvSpPr>
            <p:cNvPr id="46086" name="Freeform 65"/>
            <p:cNvSpPr>
              <a:spLocks/>
            </p:cNvSpPr>
            <p:nvPr/>
          </p:nvSpPr>
          <p:spPr bwMode="auto">
            <a:xfrm>
              <a:off x="2255" y="3079"/>
              <a:ext cx="2004" cy="67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000"/>
                <a:gd name="T28" fmla="*/ 0 h 20000"/>
                <a:gd name="T29" fmla="*/ 20000 w 20000"/>
                <a:gd name="T30" fmla="*/ 20000 h 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000" h="20000">
                  <a:moveTo>
                    <a:pt x="3182" y="0"/>
                  </a:moveTo>
                  <a:lnTo>
                    <a:pt x="0" y="11194"/>
                  </a:lnTo>
                  <a:lnTo>
                    <a:pt x="4202" y="18383"/>
                  </a:lnTo>
                  <a:lnTo>
                    <a:pt x="8291" y="13590"/>
                  </a:lnTo>
                  <a:lnTo>
                    <a:pt x="11590" y="2007"/>
                  </a:lnTo>
                  <a:lnTo>
                    <a:pt x="14999" y="9596"/>
                  </a:lnTo>
                  <a:lnTo>
                    <a:pt x="17045" y="19990"/>
                  </a:lnTo>
                  <a:lnTo>
                    <a:pt x="19883" y="10005"/>
                  </a:lnTo>
                  <a:lnTo>
                    <a:pt x="19997" y="10005"/>
                  </a:lnTo>
                </a:path>
              </a:pathLst>
            </a:custGeom>
            <a:noFill/>
            <a:ln w="50800">
              <a:solidFill>
                <a:schemeClr val="folHlink"/>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6087" name="Line 68"/>
            <p:cNvSpPr>
              <a:spLocks noChangeShapeType="1"/>
            </p:cNvSpPr>
            <p:nvPr/>
          </p:nvSpPr>
          <p:spPr bwMode="auto">
            <a:xfrm>
              <a:off x="3966" y="3769"/>
              <a:ext cx="103" cy="42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088" name="Oval 69"/>
            <p:cNvSpPr>
              <a:spLocks noChangeArrowheads="1"/>
            </p:cNvSpPr>
            <p:nvPr/>
          </p:nvSpPr>
          <p:spPr bwMode="auto">
            <a:xfrm>
              <a:off x="2533" y="3049"/>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89" name="Oval 70"/>
            <p:cNvSpPr>
              <a:spLocks noChangeArrowheads="1"/>
            </p:cNvSpPr>
            <p:nvPr/>
          </p:nvSpPr>
          <p:spPr bwMode="auto">
            <a:xfrm>
              <a:off x="2222" y="3431"/>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0" name="Oval 71"/>
            <p:cNvSpPr>
              <a:spLocks noChangeArrowheads="1"/>
            </p:cNvSpPr>
            <p:nvPr/>
          </p:nvSpPr>
          <p:spPr bwMode="auto">
            <a:xfrm>
              <a:off x="2554" y="4085"/>
              <a:ext cx="56" cy="40"/>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1" name="Oval 72"/>
            <p:cNvSpPr>
              <a:spLocks noChangeArrowheads="1"/>
            </p:cNvSpPr>
            <p:nvPr/>
          </p:nvSpPr>
          <p:spPr bwMode="auto">
            <a:xfrm>
              <a:off x="3926" y="3715"/>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2" name="Oval 73"/>
            <p:cNvSpPr>
              <a:spLocks noChangeArrowheads="1"/>
            </p:cNvSpPr>
            <p:nvPr/>
          </p:nvSpPr>
          <p:spPr bwMode="auto">
            <a:xfrm>
              <a:off x="4030" y="4149"/>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3" name="Oval 64"/>
            <p:cNvSpPr>
              <a:spLocks noChangeArrowheads="1"/>
            </p:cNvSpPr>
            <p:nvPr/>
          </p:nvSpPr>
          <p:spPr bwMode="auto">
            <a:xfrm>
              <a:off x="4241" y="3385"/>
              <a:ext cx="70" cy="65"/>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4" name="Oval 74"/>
            <p:cNvSpPr>
              <a:spLocks noChangeArrowheads="1"/>
            </p:cNvSpPr>
            <p:nvPr/>
          </p:nvSpPr>
          <p:spPr bwMode="auto">
            <a:xfrm>
              <a:off x="3742" y="3385"/>
              <a:ext cx="69" cy="53"/>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5" name="Oval 75"/>
            <p:cNvSpPr>
              <a:spLocks noChangeArrowheads="1"/>
            </p:cNvSpPr>
            <p:nvPr/>
          </p:nvSpPr>
          <p:spPr bwMode="auto">
            <a:xfrm>
              <a:off x="3379" y="3113"/>
              <a:ext cx="69"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6" name="Oval 76"/>
            <p:cNvSpPr>
              <a:spLocks noChangeArrowheads="1"/>
            </p:cNvSpPr>
            <p:nvPr/>
          </p:nvSpPr>
          <p:spPr bwMode="auto">
            <a:xfrm>
              <a:off x="3205" y="3935"/>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7" name="Oval 77"/>
            <p:cNvSpPr>
              <a:spLocks noChangeArrowheads="1"/>
            </p:cNvSpPr>
            <p:nvPr/>
          </p:nvSpPr>
          <p:spPr bwMode="auto">
            <a:xfrm>
              <a:off x="3060" y="3512"/>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8" name="Oval 78"/>
            <p:cNvSpPr>
              <a:spLocks noChangeArrowheads="1"/>
            </p:cNvSpPr>
            <p:nvPr/>
          </p:nvSpPr>
          <p:spPr bwMode="auto">
            <a:xfrm>
              <a:off x="2644" y="3669"/>
              <a:ext cx="70" cy="52"/>
            </a:xfrm>
            <a:prstGeom prst="ellipse">
              <a:avLst/>
            </a:prstGeom>
            <a:noFill/>
            <a:ln w="762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6099" name="Line 79"/>
            <p:cNvSpPr>
              <a:spLocks noChangeShapeType="1"/>
            </p:cNvSpPr>
            <p:nvPr/>
          </p:nvSpPr>
          <p:spPr bwMode="auto">
            <a:xfrm>
              <a:off x="2233" y="3502"/>
              <a:ext cx="306" cy="590"/>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sp>
          <p:nvSpPr>
            <p:cNvPr id="46100" name="Line 82"/>
            <p:cNvSpPr>
              <a:spLocks noChangeShapeType="1"/>
            </p:cNvSpPr>
            <p:nvPr/>
          </p:nvSpPr>
          <p:spPr bwMode="auto">
            <a:xfrm flipV="1">
              <a:off x="3265" y="3412"/>
              <a:ext cx="453" cy="544"/>
            </a:xfrm>
            <a:prstGeom prst="line">
              <a:avLst/>
            </a:prstGeom>
            <a:noFill/>
            <a:ln w="508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TW"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685800" y="228600"/>
            <a:ext cx="7793038" cy="762000"/>
          </a:xfrm>
        </p:spPr>
        <p:txBody>
          <a:bodyPr/>
          <a:lstStyle/>
          <a:p>
            <a:pPr eaLnBrk="1" hangingPunct="1"/>
            <a:r>
              <a:rPr lang="en-US" altLang="zh-TW">
                <a:latin typeface="Times New Roman" charset="0"/>
              </a:rPr>
              <a:t>Convex hull </a:t>
            </a:r>
          </a:p>
        </p:txBody>
      </p:sp>
      <p:sp>
        <p:nvSpPr>
          <p:cNvPr id="47106" name="Rectangle 3"/>
          <p:cNvSpPr>
            <a:spLocks noGrp="1" noChangeArrowheads="1"/>
          </p:cNvSpPr>
          <p:nvPr>
            <p:ph type="body" idx="1"/>
          </p:nvPr>
        </p:nvSpPr>
        <p:spPr>
          <a:xfrm>
            <a:off x="323850" y="4149725"/>
            <a:ext cx="8207375" cy="2420938"/>
          </a:xfrm>
        </p:spPr>
        <p:txBody>
          <a:bodyPr/>
          <a:lstStyle/>
          <a:p>
            <a:pPr eaLnBrk="1" hangingPunct="1">
              <a:lnSpc>
                <a:spcPct val="90000"/>
              </a:lnSpc>
            </a:pPr>
            <a:r>
              <a:rPr lang="en-US" altLang="zh-TW" sz="2800">
                <a:latin typeface="Times New Roman" charset="0"/>
              </a:rPr>
              <a:t>Given a set of planar points, find a smallest convex polygon which contains all points</a:t>
            </a:r>
          </a:p>
          <a:p>
            <a:pPr eaLnBrk="1" hangingPunct="1">
              <a:lnSpc>
                <a:spcPct val="90000"/>
              </a:lnSpc>
            </a:pPr>
            <a:r>
              <a:rPr lang="en-US" altLang="zh-TW" sz="2800">
                <a:latin typeface="Times New Roman" charset="0"/>
              </a:rPr>
              <a:t>It is not obvious to find a convex hull by examining all possible solutions</a:t>
            </a:r>
          </a:p>
          <a:p>
            <a:pPr eaLnBrk="1" hangingPunct="1">
              <a:lnSpc>
                <a:spcPct val="90000"/>
              </a:lnSpc>
            </a:pPr>
            <a:r>
              <a:rPr lang="en-US" altLang="zh-TW" sz="2800">
                <a:latin typeface="Times New Roman" charset="0"/>
              </a:rPr>
              <a:t>divide-and-conquer </a:t>
            </a:r>
          </a:p>
        </p:txBody>
      </p:sp>
      <p:grpSp>
        <p:nvGrpSpPr>
          <p:cNvPr id="47107" name="Group 4"/>
          <p:cNvGrpSpPr>
            <a:grpSpLocks/>
          </p:cNvGrpSpPr>
          <p:nvPr/>
        </p:nvGrpSpPr>
        <p:grpSpPr bwMode="auto">
          <a:xfrm>
            <a:off x="2555875" y="1219200"/>
            <a:ext cx="3616325" cy="2570163"/>
            <a:chOff x="0" y="1"/>
            <a:chExt cx="20000" cy="19999"/>
          </a:xfrm>
        </p:grpSpPr>
        <p:sp>
          <p:nvSpPr>
            <p:cNvPr id="47108" name="Freeform 5"/>
            <p:cNvSpPr>
              <a:spLocks/>
            </p:cNvSpPr>
            <p:nvPr/>
          </p:nvSpPr>
          <p:spPr bwMode="auto">
            <a:xfrm>
              <a:off x="454" y="453"/>
              <a:ext cx="19122" cy="19119"/>
            </a:xfrm>
            <a:custGeom>
              <a:avLst/>
              <a:gdLst>
                <a:gd name="T0" fmla="*/ 5032 w 20000"/>
                <a:gd name="T1" fmla="*/ 0 h 20000"/>
                <a:gd name="T2" fmla="*/ 11609 w 20000"/>
                <a:gd name="T3" fmla="*/ 2030 h 20000"/>
                <a:gd name="T4" fmla="*/ 13351 w 20000"/>
                <a:gd name="T5" fmla="*/ 5840 h 20000"/>
                <a:gd name="T6" fmla="*/ 12865 w 20000"/>
                <a:gd name="T7" fmla="*/ 10158 h 20000"/>
                <a:gd name="T8" fmla="*/ 10348 w 20000"/>
                <a:gd name="T9" fmla="*/ 12445 h 20000"/>
                <a:gd name="T10" fmla="*/ 5319 w 20000"/>
                <a:gd name="T11" fmla="*/ 13331 h 20000"/>
                <a:gd name="T12" fmla="*/ 0 w 20000"/>
                <a:gd name="T13" fmla="*/ 7113 h 20000"/>
                <a:gd name="T14" fmla="*/ 96 w 20000"/>
                <a:gd name="T15" fmla="*/ 7113 h 20000"/>
                <a:gd name="T16" fmla="*/ 1162 w 20000"/>
                <a:gd name="T17" fmla="*/ 1527 h 20000"/>
                <a:gd name="T18" fmla="*/ 5032 w 20000"/>
                <a:gd name="T19" fmla="*/ 0 h 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00"/>
                <a:gd name="T31" fmla="*/ 0 h 20000"/>
                <a:gd name="T32" fmla="*/ 20000 w 20000"/>
                <a:gd name="T33" fmla="*/ 20000 h 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00" h="20000">
                  <a:moveTo>
                    <a:pt x="7536" y="0"/>
                  </a:moveTo>
                  <a:lnTo>
                    <a:pt x="17389" y="3045"/>
                  </a:lnTo>
                  <a:lnTo>
                    <a:pt x="19997" y="8759"/>
                  </a:lnTo>
                  <a:lnTo>
                    <a:pt x="19270" y="15237"/>
                  </a:lnTo>
                  <a:lnTo>
                    <a:pt x="15502" y="18665"/>
                  </a:lnTo>
                  <a:lnTo>
                    <a:pt x="7966" y="19996"/>
                  </a:lnTo>
                  <a:lnTo>
                    <a:pt x="0" y="10670"/>
                  </a:lnTo>
                  <a:lnTo>
                    <a:pt x="144" y="10670"/>
                  </a:lnTo>
                  <a:lnTo>
                    <a:pt x="1740" y="2290"/>
                  </a:lnTo>
                  <a:lnTo>
                    <a:pt x="7536" y="0"/>
                  </a:lnTo>
                  <a:close/>
                </a:path>
              </a:pathLst>
            </a:custGeom>
            <a:noFill/>
            <a:ln w="508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47109" name="Oval 6"/>
            <p:cNvSpPr>
              <a:spLocks noChangeArrowheads="1"/>
            </p:cNvSpPr>
            <p:nvPr/>
          </p:nvSpPr>
          <p:spPr bwMode="auto">
            <a:xfrm>
              <a:off x="7094" y="1"/>
              <a:ext cx="1003" cy="1006"/>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0" name="Oval 7"/>
            <p:cNvSpPr>
              <a:spLocks noChangeArrowheads="1"/>
            </p:cNvSpPr>
            <p:nvPr/>
          </p:nvSpPr>
          <p:spPr bwMode="auto">
            <a:xfrm>
              <a:off x="7558" y="18993"/>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1" name="Oval 8"/>
            <p:cNvSpPr>
              <a:spLocks noChangeArrowheads="1"/>
            </p:cNvSpPr>
            <p:nvPr/>
          </p:nvSpPr>
          <p:spPr bwMode="auto">
            <a:xfrm>
              <a:off x="1608" y="2011"/>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2" name="Oval 9"/>
            <p:cNvSpPr>
              <a:spLocks noChangeArrowheads="1"/>
            </p:cNvSpPr>
            <p:nvPr/>
          </p:nvSpPr>
          <p:spPr bwMode="auto">
            <a:xfrm>
              <a:off x="0" y="10192"/>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3" name="Oval 10"/>
            <p:cNvSpPr>
              <a:spLocks noChangeArrowheads="1"/>
            </p:cNvSpPr>
            <p:nvPr/>
          </p:nvSpPr>
          <p:spPr bwMode="auto">
            <a:xfrm>
              <a:off x="16721" y="6099"/>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4" name="Oval 11"/>
            <p:cNvSpPr>
              <a:spLocks noChangeArrowheads="1"/>
            </p:cNvSpPr>
            <p:nvPr/>
          </p:nvSpPr>
          <p:spPr bwMode="auto">
            <a:xfrm>
              <a:off x="16522" y="3009"/>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5" name="Oval 12"/>
            <p:cNvSpPr>
              <a:spLocks noChangeArrowheads="1"/>
            </p:cNvSpPr>
            <p:nvPr/>
          </p:nvSpPr>
          <p:spPr bwMode="auto">
            <a:xfrm>
              <a:off x="18260" y="14595"/>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6" name="Oval 13"/>
            <p:cNvSpPr>
              <a:spLocks noChangeArrowheads="1"/>
            </p:cNvSpPr>
            <p:nvPr/>
          </p:nvSpPr>
          <p:spPr bwMode="auto">
            <a:xfrm>
              <a:off x="18998" y="8182"/>
              <a:ext cx="1002"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7" name="Oval 14"/>
            <p:cNvSpPr>
              <a:spLocks noChangeArrowheads="1"/>
            </p:cNvSpPr>
            <p:nvPr/>
          </p:nvSpPr>
          <p:spPr bwMode="auto">
            <a:xfrm>
              <a:off x="14782" y="17758"/>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8" name="Oval 15"/>
            <p:cNvSpPr>
              <a:spLocks noChangeArrowheads="1"/>
            </p:cNvSpPr>
            <p:nvPr/>
          </p:nvSpPr>
          <p:spPr bwMode="auto">
            <a:xfrm>
              <a:off x="11707" y="2316"/>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19" name="Oval 16"/>
            <p:cNvSpPr>
              <a:spLocks noChangeArrowheads="1"/>
            </p:cNvSpPr>
            <p:nvPr/>
          </p:nvSpPr>
          <p:spPr bwMode="auto">
            <a:xfrm>
              <a:off x="9566" y="4090"/>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20" name="Oval 17"/>
            <p:cNvSpPr>
              <a:spLocks noChangeArrowheads="1"/>
            </p:cNvSpPr>
            <p:nvPr/>
          </p:nvSpPr>
          <p:spPr bwMode="auto">
            <a:xfrm>
              <a:off x="8160" y="6719"/>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7121" name="Oval 18"/>
            <p:cNvSpPr>
              <a:spLocks noChangeArrowheads="1"/>
            </p:cNvSpPr>
            <p:nvPr/>
          </p:nvSpPr>
          <p:spPr bwMode="auto">
            <a:xfrm>
              <a:off x="6624" y="11969"/>
              <a:ext cx="1003" cy="1007"/>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914400" y="228600"/>
            <a:ext cx="7793038" cy="838200"/>
          </a:xfrm>
        </p:spPr>
        <p:txBody>
          <a:bodyPr/>
          <a:lstStyle/>
          <a:p>
            <a:pPr eaLnBrk="1" hangingPunct="1"/>
            <a:r>
              <a:rPr lang="en-US" altLang="zh-TW">
                <a:latin typeface="Times New Roman" charset="0"/>
              </a:rPr>
              <a:t>One-center problem </a:t>
            </a:r>
          </a:p>
        </p:txBody>
      </p:sp>
      <p:sp>
        <p:nvSpPr>
          <p:cNvPr id="48130" name="Oval 6"/>
          <p:cNvSpPr>
            <a:spLocks noGrp="1" noChangeArrowheads="1"/>
          </p:cNvSpPr>
          <p:nvPr>
            <p:ph type="body" idx="1"/>
          </p:nvPr>
        </p:nvSpPr>
        <p:spPr>
          <a:xfrm>
            <a:off x="2514600" y="1295400"/>
            <a:ext cx="3657600" cy="3581400"/>
          </a:xfrm>
          <a:prstGeom prst="ellipse">
            <a:avLst/>
          </a:prstGeom>
          <a:noFill/>
          <a:ln w="50800">
            <a:solidFill>
              <a:srgbClr val="000000"/>
            </a:solidFill>
            <a:round/>
            <a:headEnd/>
            <a:tailEnd/>
          </a:ln>
        </p:spPr>
        <p:txBody>
          <a:bodyPr/>
          <a:lstStyle/>
          <a:p>
            <a:pPr eaLnBrk="1" hangingPunct="1">
              <a:lnSpc>
                <a:spcPct val="90000"/>
              </a:lnSpc>
              <a:buFont typeface="Wingdings" charset="2"/>
              <a:buNone/>
            </a:pPr>
            <a:endParaRPr lang="en-US" altLang="zh-TW" sz="2800">
              <a:latin typeface="Times New Roman" charset="0"/>
            </a:endParaRPr>
          </a:p>
          <a:p>
            <a:pPr eaLnBrk="1" hangingPunct="1">
              <a:lnSpc>
                <a:spcPct val="90000"/>
              </a:lnSpc>
              <a:buFont typeface="Wingdings" charset="2"/>
              <a:buNone/>
            </a:pPr>
            <a:endParaRPr lang="en-US" altLang="zh-TW" sz="2800">
              <a:latin typeface="Times New Roman" charset="0"/>
            </a:endParaRPr>
          </a:p>
          <a:p>
            <a:pPr eaLnBrk="1" hangingPunct="1">
              <a:lnSpc>
                <a:spcPct val="90000"/>
              </a:lnSpc>
              <a:buFont typeface="Wingdings" charset="2"/>
              <a:buNone/>
            </a:pPr>
            <a:endParaRPr lang="en-US" altLang="zh-TW" sz="2800">
              <a:latin typeface="Times New Roman" charset="0"/>
            </a:endParaRPr>
          </a:p>
          <a:p>
            <a:pPr eaLnBrk="1" hangingPunct="1">
              <a:lnSpc>
                <a:spcPct val="90000"/>
              </a:lnSpc>
              <a:buFont typeface="Wingdings" charset="2"/>
              <a:buNone/>
            </a:pPr>
            <a:endParaRPr lang="en-US" altLang="zh-TW" sz="2800">
              <a:latin typeface="Times New Roman" charset="0"/>
            </a:endParaRPr>
          </a:p>
          <a:p>
            <a:pPr eaLnBrk="1" hangingPunct="1">
              <a:lnSpc>
                <a:spcPct val="90000"/>
              </a:lnSpc>
              <a:buFont typeface="Wingdings" charset="2"/>
              <a:buNone/>
            </a:pPr>
            <a:endParaRPr lang="en-US" altLang="zh-TW" sz="2800">
              <a:solidFill>
                <a:srgbClr val="FF3300"/>
              </a:solidFill>
              <a:latin typeface="Times New Roman" charset="0"/>
            </a:endParaRPr>
          </a:p>
        </p:txBody>
      </p:sp>
      <p:sp>
        <p:nvSpPr>
          <p:cNvPr id="48131" name="Oval 7"/>
          <p:cNvSpPr>
            <a:spLocks noChangeArrowheads="1"/>
          </p:cNvSpPr>
          <p:nvPr/>
        </p:nvSpPr>
        <p:spPr bwMode="auto">
          <a:xfrm>
            <a:off x="2438400" y="3581400"/>
            <a:ext cx="2905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2" name="Oval 8"/>
          <p:cNvSpPr>
            <a:spLocks noChangeArrowheads="1"/>
          </p:cNvSpPr>
          <p:nvPr/>
        </p:nvSpPr>
        <p:spPr bwMode="auto">
          <a:xfrm>
            <a:off x="3886200" y="22098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3" name="Oval 9"/>
          <p:cNvSpPr>
            <a:spLocks noChangeArrowheads="1"/>
          </p:cNvSpPr>
          <p:nvPr/>
        </p:nvSpPr>
        <p:spPr bwMode="auto">
          <a:xfrm>
            <a:off x="5410200" y="25146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4" name="Oval 10"/>
          <p:cNvSpPr>
            <a:spLocks noChangeArrowheads="1"/>
          </p:cNvSpPr>
          <p:nvPr/>
        </p:nvSpPr>
        <p:spPr bwMode="auto">
          <a:xfrm>
            <a:off x="5638800" y="31242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5" name="Oval 11"/>
          <p:cNvSpPr>
            <a:spLocks noChangeArrowheads="1"/>
          </p:cNvSpPr>
          <p:nvPr/>
        </p:nvSpPr>
        <p:spPr bwMode="auto">
          <a:xfrm>
            <a:off x="5410200" y="16764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6" name="Oval 12"/>
          <p:cNvSpPr>
            <a:spLocks noChangeArrowheads="1"/>
          </p:cNvSpPr>
          <p:nvPr/>
        </p:nvSpPr>
        <p:spPr bwMode="auto">
          <a:xfrm>
            <a:off x="4800600" y="25908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7" name="Oval 15"/>
          <p:cNvSpPr>
            <a:spLocks noChangeArrowheads="1"/>
          </p:cNvSpPr>
          <p:nvPr/>
        </p:nvSpPr>
        <p:spPr bwMode="auto">
          <a:xfrm>
            <a:off x="3505200" y="43434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8" name="Oval 16"/>
          <p:cNvSpPr>
            <a:spLocks noChangeArrowheads="1"/>
          </p:cNvSpPr>
          <p:nvPr/>
        </p:nvSpPr>
        <p:spPr bwMode="auto">
          <a:xfrm>
            <a:off x="5105400" y="4572000"/>
            <a:ext cx="214313" cy="185738"/>
          </a:xfrm>
          <a:prstGeom prst="ellipse">
            <a:avLst/>
          </a:prstGeom>
          <a:solidFill>
            <a:srgbClr val="000000"/>
          </a:solidFill>
          <a:ln w="76200">
            <a:solidFill>
              <a:srgbClr val="000000"/>
            </a:solidFill>
            <a:round/>
            <a:headEnd/>
            <a:tailEnd/>
          </a:ln>
        </p:spPr>
        <p:txBody>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48139" name="Rectangle 18"/>
          <p:cNvSpPr>
            <a:spLocks noChangeArrowheads="1"/>
          </p:cNvSpPr>
          <p:nvPr/>
        </p:nvSpPr>
        <p:spPr bwMode="auto">
          <a:xfrm>
            <a:off x="685800" y="25908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lnSpc>
                <a:spcPct val="90000"/>
              </a:lnSpc>
              <a:buClr>
                <a:schemeClr val="folHlink"/>
              </a:buClr>
              <a:buSzPct val="60000"/>
              <a:buFont typeface="Wingdings" charset="2"/>
              <a:buChar char="n"/>
            </a:pPr>
            <a:endParaRPr lang="en-US" altLang="zh-TW" sz="2800">
              <a:latin typeface="Times New Roman" charset="0"/>
            </a:endParaRPr>
          </a:p>
          <a:p>
            <a:pPr eaLnBrk="1" hangingPunct="1">
              <a:lnSpc>
                <a:spcPct val="90000"/>
              </a:lnSpc>
              <a:buClr>
                <a:schemeClr val="folHlink"/>
              </a:buClr>
              <a:buSzPct val="60000"/>
              <a:buFont typeface="Wingdings" charset="2"/>
              <a:buChar char="n"/>
            </a:pPr>
            <a:endParaRPr lang="en-US" altLang="zh-TW" sz="2800">
              <a:latin typeface="Times New Roman" charset="0"/>
            </a:endParaRPr>
          </a:p>
          <a:p>
            <a:pPr eaLnBrk="1" hangingPunct="1">
              <a:lnSpc>
                <a:spcPct val="90000"/>
              </a:lnSpc>
              <a:buClr>
                <a:schemeClr val="folHlink"/>
              </a:buClr>
              <a:buSzPct val="60000"/>
              <a:buFont typeface="Wingdings" charset="2"/>
              <a:buChar char="n"/>
            </a:pPr>
            <a:endParaRPr lang="en-US" altLang="zh-TW" sz="2800">
              <a:latin typeface="Times New Roman" charset="0"/>
            </a:endParaRPr>
          </a:p>
          <a:p>
            <a:pPr eaLnBrk="1" hangingPunct="1">
              <a:lnSpc>
                <a:spcPct val="90000"/>
              </a:lnSpc>
              <a:buClr>
                <a:schemeClr val="folHlink"/>
              </a:buClr>
              <a:buSzPct val="60000"/>
              <a:buFont typeface="Wingdings" charset="2"/>
              <a:buChar char="n"/>
            </a:pPr>
            <a:endParaRPr lang="en-US" altLang="zh-TW" sz="2800">
              <a:latin typeface="Times New Roman" charset="0"/>
            </a:endParaRPr>
          </a:p>
          <a:p>
            <a:pPr eaLnBrk="1" hangingPunct="1">
              <a:lnSpc>
                <a:spcPct val="90000"/>
              </a:lnSpc>
              <a:buClr>
                <a:schemeClr val="folHlink"/>
              </a:buClr>
              <a:buSzPct val="60000"/>
              <a:buFont typeface="Wingdings" charset="2"/>
              <a:buChar char="n"/>
            </a:pPr>
            <a:endParaRPr lang="en-US" altLang="zh-TW" sz="2800">
              <a:latin typeface="Times New Roman" charset="0"/>
            </a:endParaRPr>
          </a:p>
          <a:p>
            <a:pPr eaLnBrk="1" hangingPunct="1">
              <a:lnSpc>
                <a:spcPct val="90000"/>
              </a:lnSpc>
              <a:buClr>
                <a:schemeClr val="folHlink"/>
              </a:buClr>
              <a:buSzPct val="60000"/>
              <a:buFont typeface="Wingdings" charset="2"/>
              <a:buChar char="n"/>
            </a:pPr>
            <a:r>
              <a:rPr lang="en-US" altLang="zh-TW" sz="2800">
                <a:latin typeface="Times New Roman" charset="0"/>
              </a:rPr>
              <a:t>Given a set of planar points, find a smallest circle which contains all points.</a:t>
            </a:r>
          </a:p>
          <a:p>
            <a:pPr eaLnBrk="1" hangingPunct="1">
              <a:lnSpc>
                <a:spcPct val="90000"/>
              </a:lnSpc>
              <a:buClr>
                <a:schemeClr val="folHlink"/>
              </a:buClr>
              <a:buSzPct val="60000"/>
              <a:buFont typeface="Wingdings" charset="2"/>
              <a:buChar char="n"/>
            </a:pPr>
            <a:r>
              <a:rPr lang="en-US" altLang="zh-TW" sz="2800">
                <a:latin typeface="Times New Roman" charset="0"/>
              </a:rPr>
              <a:t>Prune-and-search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17525" y="1063625"/>
            <a:ext cx="7797800" cy="2078038"/>
          </a:xfrm>
        </p:spPr>
        <p:txBody>
          <a:bodyPr/>
          <a:lstStyle/>
          <a:p>
            <a:pPr eaLnBrk="1" hangingPunct="1"/>
            <a:r>
              <a:rPr lang="en-US" altLang="zh-TW" sz="3200">
                <a:latin typeface="Times New Roman" charset="0"/>
              </a:rPr>
              <a:t>While some simple questions that are difficult to provide answers to, some sophisticated problems are easy to be resolved!</a:t>
            </a:r>
          </a:p>
        </p:txBody>
      </p:sp>
      <p:sp>
        <p:nvSpPr>
          <p:cNvPr id="20484" name="Rectangle 4"/>
          <p:cNvSpPr>
            <a:spLocks noChangeArrowheads="1"/>
          </p:cNvSpPr>
          <p:nvPr/>
        </p:nvSpPr>
        <p:spPr bwMode="auto">
          <a:xfrm>
            <a:off x="900113" y="3644900"/>
            <a:ext cx="73437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dirty="0">
                <a:solidFill>
                  <a:srgbClr val="FF0000"/>
                </a:solidFill>
                <a:latin typeface="Times New Roman" charset="0"/>
              </a:rPr>
              <a:t>How do we determine whether or not a problem is difficult?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dissolve">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標題 1"/>
          <p:cNvSpPr>
            <a:spLocks noGrp="1"/>
          </p:cNvSpPr>
          <p:nvPr>
            <p:ph type="title"/>
          </p:nvPr>
        </p:nvSpPr>
        <p:spPr>
          <a:xfrm>
            <a:off x="247650" y="119063"/>
            <a:ext cx="8266958" cy="1143000"/>
          </a:xfrm>
        </p:spPr>
        <p:txBody>
          <a:bodyPr/>
          <a:lstStyle/>
          <a:p>
            <a:r>
              <a:rPr lang="en-US" altLang="zh-TW" sz="3600">
                <a:latin typeface="Book Antiqua" charset="0"/>
              </a:rPr>
              <a:t>Easy-to-read Pioneering Papers</a:t>
            </a:r>
            <a:endParaRPr lang="zh-TW" altLang="en-US" sz="3600" dirty="0">
              <a:latin typeface="Book Antiqua" charset="0"/>
            </a:endParaRPr>
          </a:p>
        </p:txBody>
      </p:sp>
      <p:sp>
        <p:nvSpPr>
          <p:cNvPr id="50178" name="內容版面配置區 2"/>
          <p:cNvSpPr>
            <a:spLocks noGrp="1"/>
          </p:cNvSpPr>
          <p:nvPr>
            <p:ph idx="1"/>
          </p:nvPr>
        </p:nvSpPr>
        <p:spPr>
          <a:xfrm>
            <a:off x="685800" y="1471613"/>
            <a:ext cx="5133109" cy="4800600"/>
          </a:xfrm>
        </p:spPr>
        <p:txBody>
          <a:bodyPr/>
          <a:lstStyle/>
          <a:p>
            <a:r>
              <a:rPr lang="en-US" altLang="zh-TW" sz="2400" dirty="0">
                <a:latin typeface="Times" charset="0"/>
              </a:rPr>
              <a:t>R.L. </a:t>
            </a:r>
            <a:r>
              <a:rPr lang="en-US" altLang="zh-TW" sz="2400" dirty="0" err="1">
                <a:latin typeface="Times" charset="0"/>
              </a:rPr>
              <a:t>Rivest</a:t>
            </a:r>
            <a:r>
              <a:rPr lang="en-US" altLang="zh-TW" sz="2400" dirty="0">
                <a:latin typeface="Times" charset="0"/>
              </a:rPr>
              <a:t>, A. Shamir, and L. </a:t>
            </a:r>
            <a:r>
              <a:rPr lang="en-US" altLang="zh-TW" sz="2400" dirty="0" err="1">
                <a:latin typeface="Times" charset="0"/>
              </a:rPr>
              <a:t>Adleman</a:t>
            </a:r>
            <a:r>
              <a:rPr lang="en-US" altLang="zh-TW" sz="2400" dirty="0">
                <a:latin typeface="Times" charset="0"/>
              </a:rPr>
              <a:t> (1978) </a:t>
            </a:r>
            <a:r>
              <a:rPr lang="en-US" altLang="zh-TW" sz="2400" dirty="0">
                <a:latin typeface="Times" charset="0"/>
                <a:hlinkClick r:id="rId2"/>
              </a:rPr>
              <a:t>A method for obtaining digital signatures and public-key cryptosystems</a:t>
            </a:r>
            <a:r>
              <a:rPr lang="en-US" altLang="zh-TW" sz="2400" dirty="0">
                <a:latin typeface="Times" charset="0"/>
              </a:rPr>
              <a:t>. </a:t>
            </a:r>
            <a:r>
              <a:rPr lang="en-US" altLang="zh-TW" sz="2400" i="1" dirty="0">
                <a:latin typeface="Times" charset="0"/>
              </a:rPr>
              <a:t>Communications of the ACM</a:t>
            </a:r>
            <a:r>
              <a:rPr lang="en-US" altLang="zh-TW" sz="2400" dirty="0">
                <a:latin typeface="Times" charset="0"/>
              </a:rPr>
              <a:t>, 21 (2),</a:t>
            </a:r>
            <a:r>
              <a:rPr lang="da-DK" altLang="zh-TW" sz="2400" dirty="0">
                <a:latin typeface="Times" charset="0"/>
              </a:rPr>
              <a:t> 120-126.</a:t>
            </a:r>
          </a:p>
          <a:p>
            <a:r>
              <a:rPr lang="en-US" altLang="zh-TW" sz="2400" dirty="0">
                <a:latin typeface="Times" charset="0"/>
              </a:rPr>
              <a:t>D. Gale and L.S. Shapley (1962). </a:t>
            </a:r>
            <a:r>
              <a:rPr lang="en-US" altLang="zh-TW" sz="2400" dirty="0">
                <a:latin typeface="Times" charset="0"/>
                <a:hlinkClick r:id="rId3"/>
              </a:rPr>
              <a:t>College admission and the stability of marriage</a:t>
            </a:r>
            <a:r>
              <a:rPr lang="en-US" altLang="zh-TW" sz="2400" dirty="0">
                <a:latin typeface="Times" charset="0"/>
              </a:rPr>
              <a:t>. </a:t>
            </a:r>
            <a:r>
              <a:rPr lang="en-US" altLang="zh-TW" sz="2400" i="1" dirty="0">
                <a:latin typeface="Times" charset="0"/>
              </a:rPr>
              <a:t>The American Mathematical Monthly</a:t>
            </a:r>
            <a:r>
              <a:rPr lang="en-US" altLang="zh-TW" sz="2400" dirty="0">
                <a:latin typeface="Times" charset="0"/>
              </a:rPr>
              <a:t>, 69 (1), 9-15.</a:t>
            </a:r>
            <a:endParaRPr lang="zh-TW" altLang="en-US" sz="2400" dirty="0">
              <a:latin typeface="Times" charset="0"/>
            </a:endParaRPr>
          </a:p>
        </p:txBody>
      </p:sp>
      <p:pic>
        <p:nvPicPr>
          <p:cNvPr id="2" name="圖片 1"/>
          <p:cNvPicPr>
            <a:picLocks noChangeAspect="1"/>
          </p:cNvPicPr>
          <p:nvPr/>
        </p:nvPicPr>
        <p:blipFill>
          <a:blip r:embed="rId4"/>
          <a:stretch>
            <a:fillRect/>
          </a:stretch>
        </p:blipFill>
        <p:spPr>
          <a:xfrm>
            <a:off x="6353299" y="3355826"/>
            <a:ext cx="2790701" cy="29163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altLang="zh-TW">
                <a:latin typeface="Times New Roman" charset="0"/>
              </a:rPr>
              <a:t>Research Methodologies</a:t>
            </a:r>
          </a:p>
        </p:txBody>
      </p:sp>
      <p:grpSp>
        <p:nvGrpSpPr>
          <p:cNvPr id="2" name="Group 9"/>
          <p:cNvGrpSpPr>
            <a:grpSpLocks/>
          </p:cNvGrpSpPr>
          <p:nvPr/>
        </p:nvGrpSpPr>
        <p:grpSpPr bwMode="auto">
          <a:xfrm>
            <a:off x="569913" y="3414713"/>
            <a:ext cx="2001837" cy="949325"/>
            <a:chOff x="250" y="1782"/>
            <a:chExt cx="1261" cy="598"/>
          </a:xfrm>
        </p:grpSpPr>
        <p:sp>
          <p:nvSpPr>
            <p:cNvPr id="22541" name="AutoShape 4"/>
            <p:cNvSpPr>
              <a:spLocks noChangeArrowheads="1"/>
            </p:cNvSpPr>
            <p:nvPr/>
          </p:nvSpPr>
          <p:spPr bwMode="auto">
            <a:xfrm>
              <a:off x="250" y="1782"/>
              <a:ext cx="1261" cy="598"/>
            </a:xfrm>
            <a:prstGeom prst="homePlate">
              <a:avLst>
                <a:gd name="adj" fmla="val 52717"/>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2542" name="Text Box 5"/>
            <p:cNvSpPr txBox="1">
              <a:spLocks noChangeArrowheads="1"/>
            </p:cNvSpPr>
            <p:nvPr/>
          </p:nvSpPr>
          <p:spPr bwMode="auto">
            <a:xfrm>
              <a:off x="279" y="1860"/>
              <a:ext cx="110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Modeling and </a:t>
              </a:r>
            </a:p>
            <a:p>
              <a:pPr eaLnBrk="1" hangingPunct="1">
                <a:spcBef>
                  <a:spcPct val="0"/>
                </a:spcBef>
                <a:buFontTx/>
                <a:buNone/>
              </a:pPr>
              <a:r>
                <a:rPr lang="en-US" altLang="zh-TW" sz="2000" b="1">
                  <a:latin typeface="Times New Roman" charset="0"/>
                </a:rPr>
                <a:t>Formulation</a:t>
              </a:r>
            </a:p>
          </p:txBody>
        </p:sp>
      </p:grpSp>
      <p:grpSp>
        <p:nvGrpSpPr>
          <p:cNvPr id="3" name="Group 8"/>
          <p:cNvGrpSpPr>
            <a:grpSpLocks/>
          </p:cNvGrpSpPr>
          <p:nvPr/>
        </p:nvGrpSpPr>
        <p:grpSpPr bwMode="auto">
          <a:xfrm>
            <a:off x="2725738" y="3001963"/>
            <a:ext cx="1949450" cy="1776412"/>
            <a:chOff x="1630" y="1597"/>
            <a:chExt cx="1228" cy="1119"/>
          </a:xfrm>
        </p:grpSpPr>
        <p:sp>
          <p:nvSpPr>
            <p:cNvPr id="22539" name="AutoShape 7"/>
            <p:cNvSpPr>
              <a:spLocks noChangeArrowheads="1"/>
            </p:cNvSpPr>
            <p:nvPr/>
          </p:nvSpPr>
          <p:spPr bwMode="auto">
            <a:xfrm>
              <a:off x="1630" y="1597"/>
              <a:ext cx="1228" cy="1119"/>
            </a:xfrm>
            <a:prstGeom prst="notchedRightArrow">
              <a:avLst>
                <a:gd name="adj1" fmla="val 50000"/>
                <a:gd name="adj2" fmla="val 27435"/>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2540" name="Text Box 6"/>
            <p:cNvSpPr txBox="1">
              <a:spLocks noChangeArrowheads="1"/>
            </p:cNvSpPr>
            <p:nvPr/>
          </p:nvSpPr>
          <p:spPr bwMode="auto">
            <a:xfrm>
              <a:off x="1742" y="1942"/>
              <a:ext cx="103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Settling Time</a:t>
              </a:r>
            </a:p>
            <a:p>
              <a:pPr eaLnBrk="1" hangingPunct="1">
                <a:spcBef>
                  <a:spcPct val="0"/>
                </a:spcBef>
                <a:buFontTx/>
                <a:buNone/>
              </a:pPr>
              <a:r>
                <a:rPr lang="en-US" altLang="zh-TW" sz="2000" b="1">
                  <a:latin typeface="Times New Roman" charset="0"/>
                </a:rPr>
                <a:t>Complexity</a:t>
              </a:r>
            </a:p>
          </p:txBody>
        </p:sp>
      </p:grpSp>
      <p:grpSp>
        <p:nvGrpSpPr>
          <p:cNvPr id="4" name="Group 16"/>
          <p:cNvGrpSpPr>
            <a:grpSpLocks/>
          </p:cNvGrpSpPr>
          <p:nvPr/>
        </p:nvGrpSpPr>
        <p:grpSpPr bwMode="auto">
          <a:xfrm>
            <a:off x="5322888" y="2273300"/>
            <a:ext cx="2398712" cy="1776413"/>
            <a:chOff x="3353" y="1432"/>
            <a:chExt cx="1511" cy="1119"/>
          </a:xfrm>
        </p:grpSpPr>
        <p:sp>
          <p:nvSpPr>
            <p:cNvPr id="22537" name="AutoShape 11"/>
            <p:cNvSpPr>
              <a:spLocks noChangeArrowheads="1"/>
            </p:cNvSpPr>
            <p:nvPr/>
          </p:nvSpPr>
          <p:spPr bwMode="auto">
            <a:xfrm>
              <a:off x="3353" y="1432"/>
              <a:ext cx="1511" cy="1119"/>
            </a:xfrm>
            <a:prstGeom prst="notchedRightArrow">
              <a:avLst>
                <a:gd name="adj1" fmla="val 50000"/>
                <a:gd name="adj2" fmla="val 33758"/>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2538" name="Text Box 12"/>
            <p:cNvSpPr txBox="1">
              <a:spLocks noChangeArrowheads="1"/>
            </p:cNvSpPr>
            <p:nvPr/>
          </p:nvSpPr>
          <p:spPr bwMode="auto">
            <a:xfrm>
              <a:off x="3531" y="1777"/>
              <a:ext cx="114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Developing</a:t>
              </a:r>
            </a:p>
            <a:p>
              <a:pPr eaLnBrk="1" hangingPunct="1">
                <a:spcBef>
                  <a:spcPct val="0"/>
                </a:spcBef>
                <a:buFontTx/>
                <a:buNone/>
              </a:pPr>
              <a:r>
                <a:rPr lang="en-US" altLang="zh-TW" sz="2000" b="1">
                  <a:latin typeface="Times New Roman" charset="0"/>
                </a:rPr>
                <a:t>Exact Methods</a:t>
              </a:r>
            </a:p>
          </p:txBody>
        </p:sp>
      </p:grpSp>
      <p:grpSp>
        <p:nvGrpSpPr>
          <p:cNvPr id="5" name="Group 19"/>
          <p:cNvGrpSpPr>
            <a:grpSpLocks/>
          </p:cNvGrpSpPr>
          <p:nvPr/>
        </p:nvGrpSpPr>
        <p:grpSpPr bwMode="auto">
          <a:xfrm>
            <a:off x="5332413" y="4035425"/>
            <a:ext cx="2540000" cy="1776413"/>
            <a:chOff x="3359" y="2542"/>
            <a:chExt cx="1600" cy="1119"/>
          </a:xfrm>
        </p:grpSpPr>
        <p:sp>
          <p:nvSpPr>
            <p:cNvPr id="22535" name="AutoShape 14"/>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2536" name="Text Box 15"/>
            <p:cNvSpPr txBox="1">
              <a:spLocks noChangeArrowheads="1"/>
            </p:cNvSpPr>
            <p:nvPr/>
          </p:nvSpPr>
          <p:spPr bwMode="auto">
            <a:xfrm>
              <a:off x="3471" y="2887"/>
              <a:ext cx="14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Developing Approx.</a:t>
              </a:r>
            </a:p>
            <a:p>
              <a:pPr eaLnBrk="1" hangingPunct="1">
                <a:spcBef>
                  <a:spcPct val="0"/>
                </a:spcBef>
                <a:buFontTx/>
                <a:buNone/>
              </a:pPr>
              <a:r>
                <a:rPr lang="en-US" altLang="zh-TW" sz="2000" b="1">
                  <a:latin typeface="Times New Roman" charset="0"/>
                </a:rPr>
                <a:t>Methods</a:t>
              </a:r>
            </a:p>
          </p:txBody>
        </p:sp>
      </p:grpSp>
      <p:sp>
        <p:nvSpPr>
          <p:cNvPr id="5138" name="Text Box 18"/>
          <p:cNvSpPr txBox="1">
            <a:spLocks noChangeArrowheads="1"/>
          </p:cNvSpPr>
          <p:nvPr/>
        </p:nvSpPr>
        <p:spPr bwMode="auto">
          <a:xfrm>
            <a:off x="4284663" y="1800225"/>
            <a:ext cx="4683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800" b="1">
                <a:solidFill>
                  <a:srgbClr val="FF0000"/>
                </a:solidFill>
                <a:latin typeface="Times New Roman" charset="0"/>
              </a:rPr>
              <a:t>Computationally Challenging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38"/>
                                        </p:tgtEl>
                                        <p:attrNameLst>
                                          <p:attrName>style.visibility</p:attrName>
                                        </p:attrNameLst>
                                      </p:cBhvr>
                                      <p:to>
                                        <p:strVal val="visible"/>
                                      </p:to>
                                    </p:set>
                                    <p:animEffect transition="in" filter="blinds(horizontal)">
                                      <p:cBhvr>
                                        <p:cTn id="17" dur="500"/>
                                        <p:tgtEl>
                                          <p:spTgt spid="51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zh-TW">
                <a:latin typeface="Times New Roman" charset="0"/>
              </a:rPr>
              <a:t>Research Methodologies</a:t>
            </a:r>
          </a:p>
        </p:txBody>
      </p:sp>
      <p:grpSp>
        <p:nvGrpSpPr>
          <p:cNvPr id="2" name="Group 9"/>
          <p:cNvGrpSpPr>
            <a:grpSpLocks/>
          </p:cNvGrpSpPr>
          <p:nvPr/>
        </p:nvGrpSpPr>
        <p:grpSpPr bwMode="auto">
          <a:xfrm>
            <a:off x="1474788" y="2273300"/>
            <a:ext cx="2398712" cy="1776413"/>
            <a:chOff x="3353" y="1432"/>
            <a:chExt cx="1511" cy="1119"/>
          </a:xfrm>
        </p:grpSpPr>
        <p:sp>
          <p:nvSpPr>
            <p:cNvPr id="23562" name="AutoShape 10"/>
            <p:cNvSpPr>
              <a:spLocks noChangeArrowheads="1"/>
            </p:cNvSpPr>
            <p:nvPr/>
          </p:nvSpPr>
          <p:spPr bwMode="auto">
            <a:xfrm>
              <a:off x="3353" y="1432"/>
              <a:ext cx="1511" cy="1119"/>
            </a:xfrm>
            <a:prstGeom prst="notchedRightArrow">
              <a:avLst>
                <a:gd name="adj1" fmla="val 50000"/>
                <a:gd name="adj2" fmla="val 33758"/>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3563" name="Text Box 11"/>
            <p:cNvSpPr txBox="1">
              <a:spLocks noChangeArrowheads="1"/>
            </p:cNvSpPr>
            <p:nvPr/>
          </p:nvSpPr>
          <p:spPr bwMode="auto">
            <a:xfrm>
              <a:off x="3531" y="1777"/>
              <a:ext cx="114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Developing</a:t>
              </a:r>
            </a:p>
            <a:p>
              <a:pPr eaLnBrk="1" hangingPunct="1">
                <a:spcBef>
                  <a:spcPct val="0"/>
                </a:spcBef>
                <a:buFontTx/>
                <a:buNone/>
              </a:pPr>
              <a:r>
                <a:rPr lang="en-US" altLang="zh-TW" sz="2000" b="1">
                  <a:latin typeface="Times New Roman" charset="0"/>
                </a:rPr>
                <a:t>Exact Methods</a:t>
              </a:r>
            </a:p>
          </p:txBody>
        </p:sp>
      </p:grpSp>
      <p:grpSp>
        <p:nvGrpSpPr>
          <p:cNvPr id="3" name="Group 16"/>
          <p:cNvGrpSpPr>
            <a:grpSpLocks/>
          </p:cNvGrpSpPr>
          <p:nvPr/>
        </p:nvGrpSpPr>
        <p:grpSpPr bwMode="auto">
          <a:xfrm>
            <a:off x="5070475" y="1316038"/>
            <a:ext cx="2398713" cy="1776412"/>
            <a:chOff x="3353" y="1432"/>
            <a:chExt cx="1511" cy="1119"/>
          </a:xfrm>
        </p:grpSpPr>
        <p:sp>
          <p:nvSpPr>
            <p:cNvPr id="23560" name="AutoShape 17"/>
            <p:cNvSpPr>
              <a:spLocks noChangeArrowheads="1"/>
            </p:cNvSpPr>
            <p:nvPr/>
          </p:nvSpPr>
          <p:spPr bwMode="auto">
            <a:xfrm>
              <a:off x="3353" y="1432"/>
              <a:ext cx="1511" cy="1119"/>
            </a:xfrm>
            <a:prstGeom prst="notchedRightArrow">
              <a:avLst>
                <a:gd name="adj1" fmla="val 50000"/>
                <a:gd name="adj2" fmla="val 33758"/>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3561" name="Text Box 18"/>
            <p:cNvSpPr txBox="1">
              <a:spLocks noChangeArrowheads="1"/>
            </p:cNvSpPr>
            <p:nvPr/>
          </p:nvSpPr>
          <p:spPr bwMode="auto">
            <a:xfrm>
              <a:off x="3531" y="1777"/>
              <a:ext cx="132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Branch-and-</a:t>
              </a:r>
            </a:p>
            <a:p>
              <a:pPr eaLnBrk="1" hangingPunct="1">
                <a:spcBef>
                  <a:spcPct val="0"/>
                </a:spcBef>
                <a:buFontTx/>
                <a:buNone/>
              </a:pPr>
              <a:r>
                <a:rPr lang="en-US" altLang="zh-TW" sz="2000" b="1">
                  <a:latin typeface="Times New Roman" charset="0"/>
                </a:rPr>
                <a:t>Bound Algorithm</a:t>
              </a:r>
            </a:p>
          </p:txBody>
        </p:sp>
      </p:grpSp>
      <p:grpSp>
        <p:nvGrpSpPr>
          <p:cNvPr id="4" name="Group 19"/>
          <p:cNvGrpSpPr>
            <a:grpSpLocks/>
          </p:cNvGrpSpPr>
          <p:nvPr/>
        </p:nvGrpSpPr>
        <p:grpSpPr bwMode="auto">
          <a:xfrm>
            <a:off x="5065713" y="3101975"/>
            <a:ext cx="2398712" cy="1776413"/>
            <a:chOff x="3353" y="1432"/>
            <a:chExt cx="1511" cy="1119"/>
          </a:xfrm>
        </p:grpSpPr>
        <p:sp>
          <p:nvSpPr>
            <p:cNvPr id="23558" name="AutoShape 20"/>
            <p:cNvSpPr>
              <a:spLocks noChangeArrowheads="1"/>
            </p:cNvSpPr>
            <p:nvPr/>
          </p:nvSpPr>
          <p:spPr bwMode="auto">
            <a:xfrm>
              <a:off x="3353" y="1432"/>
              <a:ext cx="1511" cy="1119"/>
            </a:xfrm>
            <a:prstGeom prst="notchedRightArrow">
              <a:avLst>
                <a:gd name="adj1" fmla="val 50000"/>
                <a:gd name="adj2" fmla="val 33758"/>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3559" name="Text Box 21"/>
            <p:cNvSpPr txBox="1">
              <a:spLocks noChangeArrowheads="1"/>
            </p:cNvSpPr>
            <p:nvPr/>
          </p:nvSpPr>
          <p:spPr bwMode="auto">
            <a:xfrm>
              <a:off x="3531" y="1777"/>
              <a:ext cx="117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Dynamic Prog. </a:t>
              </a:r>
            </a:p>
            <a:p>
              <a:pPr eaLnBrk="1" hangingPunct="1">
                <a:spcBef>
                  <a:spcPct val="0"/>
                </a:spcBef>
                <a:buFontTx/>
                <a:buNone/>
              </a:pPr>
              <a:r>
                <a:rPr lang="en-US" altLang="zh-TW" sz="2000" b="1">
                  <a:latin typeface="Times New Roman" charset="0"/>
                </a:rPr>
                <a:t>Algorithm</a:t>
              </a:r>
            </a:p>
          </p:txBody>
        </p:sp>
      </p:grpSp>
      <p:sp>
        <p:nvSpPr>
          <p:cNvPr id="6166" name="Text Box 22"/>
          <p:cNvSpPr txBox="1">
            <a:spLocks noChangeArrowheads="1"/>
          </p:cNvSpPr>
          <p:nvPr/>
        </p:nvSpPr>
        <p:spPr bwMode="auto">
          <a:xfrm>
            <a:off x="2006795" y="5078412"/>
            <a:ext cx="611783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dirty="0">
                <a:latin typeface="Times New Roman" charset="0"/>
              </a:rPr>
              <a:t>1. Development of Structural Properties, </a:t>
            </a:r>
          </a:p>
          <a:p>
            <a:pPr eaLnBrk="1" hangingPunct="1">
              <a:spcBef>
                <a:spcPct val="0"/>
              </a:spcBef>
              <a:buFontTx/>
              <a:buNone/>
            </a:pPr>
            <a:r>
              <a:rPr lang="en-US" altLang="zh-TW" sz="2000" b="1" dirty="0">
                <a:latin typeface="Times New Roman" charset="0"/>
              </a:rPr>
              <a:t>    such as Optimality Property, Dominance/</a:t>
            </a:r>
          </a:p>
          <a:p>
            <a:pPr eaLnBrk="1" hangingPunct="1">
              <a:spcBef>
                <a:spcPct val="0"/>
              </a:spcBef>
              <a:buFontTx/>
              <a:buNone/>
            </a:pPr>
            <a:r>
              <a:rPr lang="en-US" altLang="zh-TW" sz="2000" b="1" dirty="0">
                <a:latin typeface="Times New Roman" charset="0"/>
              </a:rPr>
              <a:t>    Elimination Rule, Bounding functions</a:t>
            </a:r>
          </a:p>
          <a:p>
            <a:pPr eaLnBrk="1" hangingPunct="1">
              <a:spcBef>
                <a:spcPct val="0"/>
              </a:spcBef>
              <a:buFontTx/>
              <a:buNone/>
            </a:pPr>
            <a:r>
              <a:rPr lang="en-US" altLang="zh-TW" sz="2000" b="1" dirty="0">
                <a:latin typeface="Times New Roman" charset="0"/>
              </a:rPr>
              <a:t>2. Computational Assessment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66"/>
                                        </p:tgtEl>
                                        <p:attrNameLst>
                                          <p:attrName>style.visibility</p:attrName>
                                        </p:attrNameLst>
                                      </p:cBhvr>
                                      <p:to>
                                        <p:strVal val="visible"/>
                                      </p:to>
                                    </p:set>
                                    <p:animEffect transition="in" filter="blinds(horizontal)">
                                      <p:cBhvr>
                                        <p:cTn id="22" dur="500"/>
                                        <p:tgtEl>
                                          <p:spTgt spid="6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zh-TW">
                <a:latin typeface="Times New Roman" charset="0"/>
              </a:rPr>
              <a:t>Research Methodologies</a:t>
            </a:r>
          </a:p>
        </p:txBody>
      </p:sp>
      <p:grpSp>
        <p:nvGrpSpPr>
          <p:cNvPr id="2" name="Group 12"/>
          <p:cNvGrpSpPr>
            <a:grpSpLocks/>
          </p:cNvGrpSpPr>
          <p:nvPr/>
        </p:nvGrpSpPr>
        <p:grpSpPr bwMode="auto">
          <a:xfrm>
            <a:off x="498475" y="2982913"/>
            <a:ext cx="2346325" cy="1776412"/>
            <a:chOff x="3359" y="2542"/>
            <a:chExt cx="1478" cy="1119"/>
          </a:xfrm>
        </p:grpSpPr>
        <p:sp>
          <p:nvSpPr>
            <p:cNvPr id="24597" name="AutoShape 13"/>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98" name="Text Box 14"/>
            <p:cNvSpPr txBox="1">
              <a:spLocks noChangeArrowheads="1"/>
            </p:cNvSpPr>
            <p:nvPr/>
          </p:nvSpPr>
          <p:spPr bwMode="auto">
            <a:xfrm>
              <a:off x="3471" y="2887"/>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Develop Approx.</a:t>
              </a:r>
            </a:p>
            <a:p>
              <a:pPr eaLnBrk="1" hangingPunct="1">
                <a:spcBef>
                  <a:spcPct val="0"/>
                </a:spcBef>
                <a:buFontTx/>
                <a:buNone/>
              </a:pPr>
              <a:r>
                <a:rPr lang="en-US" altLang="zh-TW" sz="2000" b="1">
                  <a:latin typeface="Times New Roman" charset="0"/>
                </a:rPr>
                <a:t>Methods</a:t>
              </a:r>
            </a:p>
          </p:txBody>
        </p:sp>
      </p:grpSp>
      <p:grpSp>
        <p:nvGrpSpPr>
          <p:cNvPr id="3" name="Group 16"/>
          <p:cNvGrpSpPr>
            <a:grpSpLocks/>
          </p:cNvGrpSpPr>
          <p:nvPr/>
        </p:nvGrpSpPr>
        <p:grpSpPr bwMode="auto">
          <a:xfrm>
            <a:off x="3425825" y="1317625"/>
            <a:ext cx="2346325" cy="1776413"/>
            <a:chOff x="3359" y="2542"/>
            <a:chExt cx="1478" cy="1119"/>
          </a:xfrm>
        </p:grpSpPr>
        <p:sp>
          <p:nvSpPr>
            <p:cNvPr id="24595" name="AutoShape 17"/>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96" name="Text Box 18"/>
            <p:cNvSpPr txBox="1">
              <a:spLocks noChangeArrowheads="1"/>
            </p:cNvSpPr>
            <p:nvPr/>
          </p:nvSpPr>
          <p:spPr bwMode="auto">
            <a:xfrm>
              <a:off x="3471" y="2887"/>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Approximation</a:t>
              </a:r>
            </a:p>
            <a:p>
              <a:pPr eaLnBrk="1" hangingPunct="1">
                <a:spcBef>
                  <a:spcPct val="0"/>
                </a:spcBef>
                <a:buFontTx/>
                <a:buNone/>
              </a:pPr>
              <a:r>
                <a:rPr lang="en-US" altLang="zh-TW" sz="2000" b="1">
                  <a:latin typeface="Times New Roman" charset="0"/>
                </a:rPr>
                <a:t>Schemes</a:t>
              </a:r>
            </a:p>
          </p:txBody>
        </p:sp>
      </p:grpSp>
      <p:grpSp>
        <p:nvGrpSpPr>
          <p:cNvPr id="4" name="Group 19"/>
          <p:cNvGrpSpPr>
            <a:grpSpLocks/>
          </p:cNvGrpSpPr>
          <p:nvPr/>
        </p:nvGrpSpPr>
        <p:grpSpPr bwMode="auto">
          <a:xfrm>
            <a:off x="3443288" y="3116263"/>
            <a:ext cx="2346325" cy="1776412"/>
            <a:chOff x="3359" y="2542"/>
            <a:chExt cx="1478" cy="1119"/>
          </a:xfrm>
        </p:grpSpPr>
        <p:sp>
          <p:nvSpPr>
            <p:cNvPr id="24593" name="AutoShape 20"/>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94" name="Text Box 21"/>
            <p:cNvSpPr txBox="1">
              <a:spLocks noChangeArrowheads="1"/>
            </p:cNvSpPr>
            <p:nvPr/>
          </p:nvSpPr>
          <p:spPr bwMode="auto">
            <a:xfrm>
              <a:off x="3471" y="2887"/>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Heuristic</a:t>
              </a:r>
            </a:p>
            <a:p>
              <a:pPr eaLnBrk="1" hangingPunct="1">
                <a:spcBef>
                  <a:spcPct val="0"/>
                </a:spcBef>
                <a:buFontTx/>
                <a:buNone/>
              </a:pPr>
              <a:r>
                <a:rPr lang="en-US" altLang="zh-TW" sz="2000" b="1">
                  <a:latin typeface="Times New Roman" charset="0"/>
                </a:rPr>
                <a:t>Methods</a:t>
              </a:r>
            </a:p>
          </p:txBody>
        </p:sp>
      </p:grpSp>
      <p:grpSp>
        <p:nvGrpSpPr>
          <p:cNvPr id="5" name="Group 22"/>
          <p:cNvGrpSpPr>
            <a:grpSpLocks/>
          </p:cNvGrpSpPr>
          <p:nvPr/>
        </p:nvGrpSpPr>
        <p:grpSpPr bwMode="auto">
          <a:xfrm>
            <a:off x="3478213" y="4856163"/>
            <a:ext cx="2346325" cy="1776412"/>
            <a:chOff x="3359" y="2542"/>
            <a:chExt cx="1478" cy="1119"/>
          </a:xfrm>
        </p:grpSpPr>
        <p:sp>
          <p:nvSpPr>
            <p:cNvPr id="24591" name="AutoShape 23"/>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92" name="Text Box 24"/>
            <p:cNvSpPr txBox="1">
              <a:spLocks noChangeArrowheads="1"/>
            </p:cNvSpPr>
            <p:nvPr/>
          </p:nvSpPr>
          <p:spPr bwMode="auto">
            <a:xfrm>
              <a:off x="3471" y="2887"/>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Meta-Heuristic</a:t>
              </a:r>
            </a:p>
            <a:p>
              <a:pPr eaLnBrk="1" hangingPunct="1">
                <a:spcBef>
                  <a:spcPct val="0"/>
                </a:spcBef>
                <a:buFontTx/>
                <a:buNone/>
              </a:pPr>
              <a:r>
                <a:rPr lang="en-US" altLang="zh-TW" sz="2000" b="1">
                  <a:latin typeface="Times New Roman" charset="0"/>
                </a:rPr>
                <a:t>Methods</a:t>
              </a:r>
            </a:p>
          </p:txBody>
        </p:sp>
      </p:grpSp>
      <p:grpSp>
        <p:nvGrpSpPr>
          <p:cNvPr id="6" name="Group 36"/>
          <p:cNvGrpSpPr>
            <a:grpSpLocks/>
          </p:cNvGrpSpPr>
          <p:nvPr/>
        </p:nvGrpSpPr>
        <p:grpSpPr bwMode="auto">
          <a:xfrm>
            <a:off x="5656263" y="1755775"/>
            <a:ext cx="3211512" cy="2378075"/>
            <a:chOff x="3563" y="1106"/>
            <a:chExt cx="2023" cy="1498"/>
          </a:xfrm>
        </p:grpSpPr>
        <p:sp>
          <p:nvSpPr>
            <p:cNvPr id="24588" name="AutoShape 30"/>
            <p:cNvSpPr>
              <a:spLocks noChangeArrowheads="1"/>
            </p:cNvSpPr>
            <p:nvPr/>
          </p:nvSpPr>
          <p:spPr bwMode="auto">
            <a:xfrm>
              <a:off x="4108" y="1451"/>
              <a:ext cx="1478" cy="1129"/>
            </a:xfrm>
            <a:prstGeom prst="notchedRightArrow">
              <a:avLst>
                <a:gd name="adj1" fmla="val 50000"/>
                <a:gd name="adj2" fmla="val 32728"/>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89" name="Text Box 31"/>
            <p:cNvSpPr txBox="1">
              <a:spLocks noChangeArrowheads="1"/>
            </p:cNvSpPr>
            <p:nvPr/>
          </p:nvSpPr>
          <p:spPr bwMode="auto">
            <a:xfrm>
              <a:off x="4339" y="1876"/>
              <a:ext cx="11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Error Analysis</a:t>
              </a:r>
            </a:p>
          </p:txBody>
        </p:sp>
        <p:sp>
          <p:nvSpPr>
            <p:cNvPr id="24590" name="Text Box 32"/>
            <p:cNvSpPr txBox="1">
              <a:spLocks noChangeArrowheads="1"/>
            </p:cNvSpPr>
            <p:nvPr/>
          </p:nvSpPr>
          <p:spPr bwMode="auto">
            <a:xfrm>
              <a:off x="3563" y="1106"/>
              <a:ext cx="692" cy="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5000">
                  <a:solidFill>
                    <a:schemeClr val="accent1"/>
                  </a:solidFill>
                  <a:latin typeface="Times New Roman" charset="0"/>
                </a:rPr>
                <a:t>}</a:t>
              </a:r>
            </a:p>
          </p:txBody>
        </p:sp>
      </p:grpSp>
      <p:grpSp>
        <p:nvGrpSpPr>
          <p:cNvPr id="7" name="Group 35"/>
          <p:cNvGrpSpPr>
            <a:grpSpLocks/>
          </p:cNvGrpSpPr>
          <p:nvPr/>
        </p:nvGrpSpPr>
        <p:grpSpPr bwMode="auto">
          <a:xfrm>
            <a:off x="5648325" y="3627438"/>
            <a:ext cx="3241675" cy="2378075"/>
            <a:chOff x="3558" y="2285"/>
            <a:chExt cx="2042" cy="1498"/>
          </a:xfrm>
        </p:grpSpPr>
        <p:grpSp>
          <p:nvGrpSpPr>
            <p:cNvPr id="24584" name="Group 26"/>
            <p:cNvGrpSpPr>
              <a:grpSpLocks/>
            </p:cNvGrpSpPr>
            <p:nvPr/>
          </p:nvGrpSpPr>
          <p:grpSpPr bwMode="auto">
            <a:xfrm>
              <a:off x="4122" y="2630"/>
              <a:ext cx="1478" cy="1119"/>
              <a:chOff x="3359" y="2542"/>
              <a:chExt cx="1478" cy="1119"/>
            </a:xfrm>
          </p:grpSpPr>
          <p:sp>
            <p:nvSpPr>
              <p:cNvPr id="24586" name="AutoShape 27"/>
              <p:cNvSpPr>
                <a:spLocks noChangeArrowheads="1"/>
              </p:cNvSpPr>
              <p:nvPr/>
            </p:nvSpPr>
            <p:spPr bwMode="auto">
              <a:xfrm>
                <a:off x="3359" y="2542"/>
                <a:ext cx="1478" cy="1119"/>
              </a:xfrm>
              <a:prstGeom prst="notchedRightArrow">
                <a:avLst>
                  <a:gd name="adj1" fmla="val 50000"/>
                  <a:gd name="adj2" fmla="val 33021"/>
                </a:avLst>
              </a:pr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endParaRPr lang="zh-TW" altLang="en-US" sz="1800">
                  <a:latin typeface="Times New Roman" charset="0"/>
                </a:endParaRPr>
              </a:p>
            </p:txBody>
          </p:sp>
          <p:sp>
            <p:nvSpPr>
              <p:cNvPr id="24587" name="Text Box 28"/>
              <p:cNvSpPr txBox="1">
                <a:spLocks noChangeArrowheads="1"/>
              </p:cNvSpPr>
              <p:nvPr/>
            </p:nvSpPr>
            <p:spPr bwMode="auto">
              <a:xfrm>
                <a:off x="3471" y="2887"/>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2000" b="1">
                    <a:latin typeface="Times New Roman" charset="0"/>
                  </a:rPr>
                  <a:t>Computational </a:t>
                </a:r>
              </a:p>
              <a:p>
                <a:pPr eaLnBrk="1" hangingPunct="1">
                  <a:spcBef>
                    <a:spcPct val="0"/>
                  </a:spcBef>
                  <a:buFontTx/>
                  <a:buNone/>
                </a:pPr>
                <a:r>
                  <a:rPr lang="en-US" altLang="zh-TW" sz="2000" b="1">
                    <a:latin typeface="Times New Roman" charset="0"/>
                  </a:rPr>
                  <a:t>Assessment</a:t>
                </a:r>
              </a:p>
            </p:txBody>
          </p:sp>
        </p:grpSp>
        <p:sp>
          <p:nvSpPr>
            <p:cNvPr id="24585" name="Text Box 33"/>
            <p:cNvSpPr txBox="1">
              <a:spLocks noChangeArrowheads="1"/>
            </p:cNvSpPr>
            <p:nvPr/>
          </p:nvSpPr>
          <p:spPr bwMode="auto">
            <a:xfrm>
              <a:off x="3558" y="2285"/>
              <a:ext cx="692" cy="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charset="0"/>
                  <a:ea typeface="新細明體" charset="-120"/>
                </a:defRPr>
              </a:lvl1pPr>
              <a:lvl2pPr marL="742950" indent="-285750">
                <a:spcBef>
                  <a:spcPct val="20000"/>
                </a:spcBef>
                <a:buChar char="–"/>
                <a:defRPr kumimoji="1" sz="2800">
                  <a:solidFill>
                    <a:schemeClr val="tx1"/>
                  </a:solidFill>
                  <a:latin typeface="Arial" charset="0"/>
                  <a:ea typeface="新細明體" charset="-120"/>
                </a:defRPr>
              </a:lvl2pPr>
              <a:lvl3pPr marL="1143000" indent="-228600">
                <a:spcBef>
                  <a:spcPct val="20000"/>
                </a:spcBef>
                <a:buChar char="•"/>
                <a:defRPr kumimoji="1" sz="2400">
                  <a:solidFill>
                    <a:schemeClr val="tx1"/>
                  </a:solidFill>
                  <a:latin typeface="Arial" charset="0"/>
                  <a:ea typeface="新細明體" charset="-120"/>
                </a:defRPr>
              </a:lvl3pPr>
              <a:lvl4pPr marL="1600200" indent="-228600">
                <a:spcBef>
                  <a:spcPct val="20000"/>
                </a:spcBef>
                <a:buChar char="–"/>
                <a:defRPr kumimoji="1" sz="2000">
                  <a:solidFill>
                    <a:schemeClr val="tx1"/>
                  </a:solidFill>
                  <a:latin typeface="Arial" charset="0"/>
                  <a:ea typeface="新細明體" charset="-120"/>
                </a:defRPr>
              </a:lvl4pPr>
              <a:lvl5pPr marL="2057400" indent="-228600">
                <a:spcBef>
                  <a:spcPct val="20000"/>
                </a:spcBef>
                <a:buChar char="»"/>
                <a:defRPr kumimoji="1" sz="2000">
                  <a:solidFill>
                    <a:schemeClr val="tx1"/>
                  </a:solidFill>
                  <a:latin typeface="Arial" charset="0"/>
                  <a:ea typeface="新細明體"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charset="-120"/>
                </a:defRPr>
              </a:lvl9pPr>
            </a:lstStyle>
            <a:p>
              <a:pPr eaLnBrk="1" hangingPunct="1">
                <a:spcBef>
                  <a:spcPct val="0"/>
                </a:spcBef>
                <a:buFontTx/>
                <a:buNone/>
              </a:pPr>
              <a:r>
                <a:rPr lang="en-US" altLang="zh-TW" sz="15000">
                  <a:solidFill>
                    <a:schemeClr val="accent1"/>
                  </a:solidFill>
                  <a:latin typeface="Times New Roman"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381000" y="0"/>
            <a:ext cx="8229600" cy="1143000"/>
          </a:xfrm>
        </p:spPr>
        <p:txBody>
          <a:bodyPr/>
          <a:lstStyle/>
          <a:p>
            <a:pPr eaLnBrk="1" hangingPunct="1"/>
            <a:r>
              <a:rPr lang="en-US" altLang="zh-TW" sz="3200">
                <a:latin typeface="Times New Roman" charset="0"/>
              </a:rPr>
              <a:t>Course Outline</a:t>
            </a:r>
          </a:p>
        </p:txBody>
      </p:sp>
      <p:sp>
        <p:nvSpPr>
          <p:cNvPr id="25602" name="Rectangle 3"/>
          <p:cNvSpPr>
            <a:spLocks noGrp="1" noChangeArrowheads="1"/>
          </p:cNvSpPr>
          <p:nvPr>
            <p:ph type="body" idx="1"/>
          </p:nvPr>
        </p:nvSpPr>
        <p:spPr>
          <a:xfrm>
            <a:off x="571500" y="1143000"/>
            <a:ext cx="8132763" cy="4645025"/>
          </a:xfrm>
        </p:spPr>
        <p:txBody>
          <a:bodyPr/>
          <a:lstStyle/>
          <a:p>
            <a:pPr marL="493713" lvl="2" indent="-400050" eaLnBrk="1" hangingPunct="1">
              <a:buFontTx/>
              <a:buAutoNum type="arabicPeriod"/>
            </a:pPr>
            <a:r>
              <a:rPr lang="en-US" altLang="zh-TW" dirty="0">
                <a:latin typeface="Times New Roman" charset="0"/>
              </a:rPr>
              <a:t>Growth of Functions and Computational Complexity</a:t>
            </a:r>
          </a:p>
          <a:p>
            <a:pPr marL="493713" lvl="2" indent="-400050" eaLnBrk="1" hangingPunct="1">
              <a:buFontTx/>
              <a:buAutoNum type="arabicPeriod"/>
            </a:pPr>
            <a:r>
              <a:rPr lang="en-US" altLang="zh-TW" dirty="0">
                <a:latin typeface="Times New Roman" charset="0"/>
              </a:rPr>
              <a:t>Design and Analysis of Algorithms – Divide and conquer, heap sort and quick sort</a:t>
            </a:r>
          </a:p>
          <a:p>
            <a:pPr marL="493713" lvl="2" indent="-400050" eaLnBrk="1" hangingPunct="1">
              <a:buFontTx/>
              <a:buAutoNum type="arabicPeriod"/>
            </a:pPr>
            <a:r>
              <a:rPr lang="en-US" altLang="zh-TW" dirty="0">
                <a:latin typeface="Times New Roman" charset="0"/>
              </a:rPr>
              <a:t>Greedy Algorithms</a:t>
            </a:r>
          </a:p>
          <a:p>
            <a:pPr marL="493713" lvl="2" indent="-400050" eaLnBrk="1" hangingPunct="1">
              <a:buFontTx/>
              <a:buAutoNum type="arabicPeriod"/>
            </a:pPr>
            <a:r>
              <a:rPr lang="en-US" altLang="zh-TW" dirty="0">
                <a:latin typeface="Times New Roman" charset="0"/>
              </a:rPr>
              <a:t>Theory of NP-completeness</a:t>
            </a:r>
          </a:p>
          <a:p>
            <a:pPr marL="493713" lvl="2" indent="-400050" eaLnBrk="1" hangingPunct="1">
              <a:buFontTx/>
              <a:buAutoNum type="arabicPeriod"/>
            </a:pPr>
            <a:r>
              <a:rPr lang="en-US" altLang="zh-TW" dirty="0">
                <a:latin typeface="Times New Roman" charset="0"/>
              </a:rPr>
              <a:t>Dynamic Programming</a:t>
            </a:r>
          </a:p>
          <a:p>
            <a:pPr marL="493713" lvl="2" indent="-400050" eaLnBrk="1" hangingPunct="1">
              <a:buFontTx/>
              <a:buAutoNum type="arabicPeriod"/>
            </a:pPr>
            <a:r>
              <a:rPr lang="en-US" altLang="zh-TW" dirty="0">
                <a:latin typeface="Times New Roman" charset="0"/>
              </a:rPr>
              <a:t>Branch-and-bound</a:t>
            </a:r>
          </a:p>
          <a:p>
            <a:pPr marL="493713" lvl="2" indent="-400050" eaLnBrk="1" hangingPunct="1">
              <a:buFontTx/>
              <a:buAutoNum type="arabicPeriod"/>
            </a:pPr>
            <a:r>
              <a:rPr lang="en-US" altLang="zh-TW" dirty="0">
                <a:latin typeface="Times New Roman" charset="0"/>
              </a:rPr>
              <a:t>Approximation Algorithms</a:t>
            </a:r>
          </a:p>
          <a:p>
            <a:pPr marL="493713" lvl="2" indent="-400050" eaLnBrk="1" hangingPunct="1">
              <a:buFontTx/>
              <a:buAutoNum type="arabicPeriod"/>
            </a:pPr>
            <a:r>
              <a:rPr lang="en-US" altLang="zh-TW" dirty="0">
                <a:latin typeface="Times New Roman" charset="0"/>
              </a:rPr>
              <a:t>(Fully) Polynomial Time Approximation Schemes Algorithms (PTAS and FPTAS)</a:t>
            </a:r>
          </a:p>
          <a:p>
            <a:pPr marL="493713" lvl="2" indent="-400050" eaLnBrk="1" hangingPunct="1">
              <a:buFontTx/>
              <a:buAutoNum type="arabicPeriod"/>
            </a:pPr>
            <a:r>
              <a:rPr lang="en-US" altLang="zh-TW" dirty="0">
                <a:latin typeface="Times New Roman" charset="0"/>
              </a:rPr>
              <a:t>Meta-Heuristics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標題 1"/>
          <p:cNvSpPr>
            <a:spLocks noGrp="1"/>
          </p:cNvSpPr>
          <p:nvPr>
            <p:ph type="title"/>
          </p:nvPr>
        </p:nvSpPr>
        <p:spPr/>
        <p:txBody>
          <a:bodyPr/>
          <a:lstStyle/>
          <a:p>
            <a:r>
              <a:rPr lang="en-US" altLang="zh-TW">
                <a:latin typeface="Book Antiqua" charset="0"/>
              </a:rPr>
              <a:t>Grading</a:t>
            </a:r>
            <a:endParaRPr lang="zh-TW" altLang="en-US">
              <a:latin typeface="Book Antiqua" charset="0"/>
            </a:endParaRPr>
          </a:p>
        </p:txBody>
      </p:sp>
      <p:sp>
        <p:nvSpPr>
          <p:cNvPr id="26626" name="內容版面配置區 2"/>
          <p:cNvSpPr>
            <a:spLocks noGrp="1"/>
          </p:cNvSpPr>
          <p:nvPr>
            <p:ph idx="1"/>
          </p:nvPr>
        </p:nvSpPr>
        <p:spPr>
          <a:xfrm>
            <a:off x="1264519" y="1658518"/>
            <a:ext cx="7189787" cy="2361391"/>
          </a:xfrm>
        </p:spPr>
        <p:txBody>
          <a:bodyPr/>
          <a:lstStyle/>
          <a:p>
            <a:pPr>
              <a:buFont typeface="Wingdings" charset="2"/>
              <a:buChar char="l"/>
            </a:pPr>
            <a:r>
              <a:rPr lang="en-US" altLang="zh-TW" sz="2800" dirty="0">
                <a:solidFill>
                  <a:srgbClr val="0000FF"/>
                </a:solidFill>
                <a:latin typeface="Times" charset="0"/>
              </a:rPr>
              <a:t>Homework &amp; programming assignment 40%</a:t>
            </a:r>
            <a:endParaRPr lang="en-US" altLang="zh-TW" sz="2800" dirty="0">
              <a:latin typeface="Times" charset="0"/>
            </a:endParaRPr>
          </a:p>
          <a:p>
            <a:pPr>
              <a:buFont typeface="Wingdings" charset="2"/>
              <a:buChar char="l"/>
            </a:pPr>
            <a:r>
              <a:rPr lang="en-US" altLang="zh-TW" sz="2800" dirty="0">
                <a:solidFill>
                  <a:srgbClr val="0000FF"/>
                </a:solidFill>
                <a:latin typeface="Times" charset="0"/>
              </a:rPr>
              <a:t>Paper presentation 15%</a:t>
            </a:r>
          </a:p>
          <a:p>
            <a:pPr>
              <a:buFont typeface="Wingdings" charset="2"/>
              <a:buChar char="l"/>
            </a:pPr>
            <a:r>
              <a:rPr lang="en-US" altLang="zh-TW" sz="2800" dirty="0">
                <a:solidFill>
                  <a:srgbClr val="0000FF"/>
                </a:solidFill>
                <a:latin typeface="Times" charset="0"/>
              </a:rPr>
              <a:t>Term project 35%</a:t>
            </a:r>
          </a:p>
          <a:p>
            <a:pPr>
              <a:buFont typeface="Wingdings" charset="2"/>
              <a:buChar char="l"/>
            </a:pPr>
            <a:r>
              <a:rPr lang="en-US" altLang="zh-TW" sz="2800" dirty="0">
                <a:solidFill>
                  <a:srgbClr val="0000FF"/>
                </a:solidFill>
                <a:latin typeface="Times" charset="0"/>
              </a:rPr>
              <a:t>Participation 10%</a:t>
            </a:r>
            <a:endParaRPr lang="zh-TW" altLang="en-US" sz="2800" dirty="0">
              <a:latin typeface="Times" charset="0"/>
            </a:endParaRPr>
          </a:p>
          <a:p>
            <a:pPr>
              <a:buFont typeface="Wingdings" charset="2"/>
              <a:buChar char="l"/>
            </a:pPr>
            <a:endParaRPr lang="zh-TW" altLang="en-US" sz="2800" dirty="0">
              <a:latin typeface="Times"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2067</Words>
  <Application>Microsoft Macintosh PowerPoint</Application>
  <PresentationFormat>如螢幕大小 (4:3)</PresentationFormat>
  <Paragraphs>326</Paragraphs>
  <Slides>45</Slides>
  <Notes>2</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45</vt:i4>
      </vt:variant>
    </vt:vector>
  </HeadingPairs>
  <TitlesOfParts>
    <vt:vector size="55" baseType="lpstr">
      <vt:lpstr>Apple Chancery</vt:lpstr>
      <vt:lpstr>Arial</vt:lpstr>
      <vt:lpstr>Book Antiqua</vt:lpstr>
      <vt:lpstr>Symbol</vt:lpstr>
      <vt:lpstr>Times</vt:lpstr>
      <vt:lpstr>Times New Roman</vt:lpstr>
      <vt:lpstr>Verdana</vt:lpstr>
      <vt:lpstr>Wingdings</vt:lpstr>
      <vt:lpstr>Default Design</vt:lpstr>
      <vt:lpstr>Equation</vt:lpstr>
      <vt:lpstr>Advanced Computer Algorithms (3Hrs/Week)   Prof. Bertrand M.T. Lin (林妙聰) Institute of Information Management National Chiao Tung University, Taiwan  Time: BCD (Tuesday) Classroom: MB304</vt:lpstr>
      <vt:lpstr>Contact Information: Office: MB310; Tel: 03-5131472; E-mail: bmtlin@nycu.edu.tw   Office Hours: EF Wednesday  TA:  錢玟卉 (IIM graduate student), Ext. 57419 mimi111236@gmail.com Lab: MB313B</vt:lpstr>
      <vt:lpstr>Research Interest: Scheduling theory, Discrete optimization</vt:lpstr>
      <vt:lpstr>Source of Materials</vt:lpstr>
      <vt:lpstr>Research Methodologies</vt:lpstr>
      <vt:lpstr>Research Methodologies</vt:lpstr>
      <vt:lpstr>Research Methodologies</vt:lpstr>
      <vt:lpstr>Course Outline</vt:lpstr>
      <vt:lpstr>Grading</vt:lpstr>
      <vt:lpstr>Algorithms</vt:lpstr>
      <vt:lpstr>Why to Study Algorithms?</vt:lpstr>
      <vt:lpstr>When errors emerge, even just a single one out of 10100 trials, what would you think about the source of the errors?</vt:lpstr>
      <vt:lpstr>S. Sloman, P. Fernbach, The Knowledge Illusion: Why We Do Not Think Alone</vt:lpstr>
      <vt:lpstr>Minimum Spanning Tree</vt:lpstr>
      <vt:lpstr>Minimum Spanning Tree</vt:lpstr>
      <vt:lpstr>PowerPoint 簡報</vt:lpstr>
      <vt:lpstr>PowerPoint 簡報</vt:lpstr>
      <vt:lpstr>PowerPoint 簡報</vt:lpstr>
      <vt:lpstr>PowerPoint 簡報</vt:lpstr>
      <vt:lpstr>Computing Theory</vt:lpstr>
      <vt:lpstr>PowerPoint 簡報</vt:lpstr>
      <vt:lpstr>PowerPoint 簡報</vt:lpstr>
      <vt:lpstr>PowerPoint 簡報</vt:lpstr>
      <vt:lpstr>Turing Machine</vt:lpstr>
      <vt:lpstr>A.M. Turing Award - Nobel Prize of Computer Science</vt:lpstr>
      <vt:lpstr>Turing’s Thesis (A.P. Parkes, 2002)</vt:lpstr>
      <vt:lpstr>Turing Machine</vt:lpstr>
      <vt:lpstr>PowerPoint 簡報</vt:lpstr>
      <vt:lpstr>PowerPoint 簡報</vt:lpstr>
      <vt:lpstr>Award Winners</vt:lpstr>
      <vt:lpstr>Award Winners</vt:lpstr>
      <vt:lpstr>Turing Award by Subjects</vt:lpstr>
      <vt:lpstr>Chang, C.L., &amp; Lee, R.C.T. (1969). Symbolic Logic and Mechanical Theorem Proving. Academic press.</vt:lpstr>
      <vt:lpstr>PowerPoint 簡報</vt:lpstr>
      <vt:lpstr>PowerPoint 簡報</vt:lpstr>
      <vt:lpstr>Business Analytics Applied Analytics</vt:lpstr>
      <vt:lpstr>0/1 Knapsack problem </vt:lpstr>
      <vt:lpstr>Traveling salesperson problem (TSP) </vt:lpstr>
      <vt:lpstr>Partition problem</vt:lpstr>
      <vt:lpstr>Art Gallery Problem </vt:lpstr>
      <vt:lpstr>Minimum spanning tree </vt:lpstr>
      <vt:lpstr>Convex hull </vt:lpstr>
      <vt:lpstr>One-center problem </vt:lpstr>
      <vt:lpstr>While some simple questions that are difficult to provide answers to, some sophisticated problems are easy to be resolved!</vt:lpstr>
      <vt:lpstr>Easy-to-read Pioneering Papers</vt:lpstr>
    </vt:vector>
  </TitlesOfParts>
  <Company>NATIONAL CHI NAN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國立交通大學 資訊與財金管理學系 資訊管理研究所 林妙聰 教授</dc:title>
  <dc:creator>LIN</dc:creator>
  <cp:lastModifiedBy>Microsoft Office User</cp:lastModifiedBy>
  <cp:revision>124</cp:revision>
  <dcterms:created xsi:type="dcterms:W3CDTF">2005-03-18T02:53:23Z</dcterms:created>
  <dcterms:modified xsi:type="dcterms:W3CDTF">2021-09-10T14:33:26Z</dcterms:modified>
</cp:coreProperties>
</file>